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0"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7" r:id="rId43"/>
    <p:sldId id="298" r:id="rId44"/>
    <p:sldId id="296"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70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B4BE62-AD9A-4F2F-8E98-AB45EB619AA5}"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B4BE62-AD9A-4F2F-8E98-AB45EB619AA5}"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B4BE62-AD9A-4F2F-8E98-AB45EB619AA5}"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B4BE62-AD9A-4F2F-8E98-AB45EB619AA5}"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B4BE62-AD9A-4F2F-8E98-AB45EB619AA5}"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B4BE62-AD9A-4F2F-8E98-AB45EB619AA5}"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B4BE62-AD9A-4F2F-8E98-AB45EB619AA5}" type="datetimeFigureOut">
              <a:rPr lang="en-US" smtClean="0"/>
              <a:pPr/>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B4BE62-AD9A-4F2F-8E98-AB45EB619AA5}" type="datetimeFigureOut">
              <a:rPr lang="en-US" smtClean="0"/>
              <a:pPr/>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4BE62-AD9A-4F2F-8E98-AB45EB619AA5}" type="datetimeFigureOut">
              <a:rPr lang="en-US" smtClean="0"/>
              <a:pPr/>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4BE62-AD9A-4F2F-8E98-AB45EB619AA5}"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4BE62-AD9A-4F2F-8E98-AB45EB619AA5}"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4BE62-AD9A-4F2F-8E98-AB45EB619AA5}" type="datetimeFigureOut">
              <a:rPr lang="en-US" smtClean="0"/>
              <a:pPr/>
              <a:t>9/14/2023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A503C-A339-4753-97D7-56CCF67D3B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08721"/>
            <a:ext cx="7772400" cy="2691730"/>
          </a:xfrm>
        </p:spPr>
        <p:txBody>
          <a:bodyPr>
            <a:normAutofit/>
          </a:bodyPr>
          <a:lstStyle/>
          <a:p>
            <a:pPr algn="l"/>
            <a:r>
              <a:rPr lang="en-US" sz="3600" dirty="0">
                <a:solidFill>
                  <a:srgbClr val="FF0000"/>
                </a:solidFill>
                <a:latin typeface="Times New Roman" panose="02020603050405020304" pitchFamily="18" charset="0"/>
                <a:cs typeface="Times New Roman" panose="02020603050405020304" pitchFamily="18" charset="0"/>
              </a:rPr>
              <a:t>Microcontrollers</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Semester- 5</a:t>
            </a:r>
            <a:r>
              <a:rPr lang="en-US" sz="3600" baseline="30000" dirty="0">
                <a:solidFill>
                  <a:srgbClr val="FF0000"/>
                </a:solidFill>
                <a:latin typeface="Times New Roman" panose="02020603050405020304" pitchFamily="18" charset="0"/>
                <a:cs typeface="Times New Roman" panose="02020603050405020304" pitchFamily="18" charset="0"/>
              </a:rPr>
              <a:t>th</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Electronics and Communication Engg.</a:t>
            </a:r>
          </a:p>
        </p:txBody>
      </p:sp>
      <p:sp>
        <p:nvSpPr>
          <p:cNvPr id="5" name="Subtitle 4"/>
          <p:cNvSpPr>
            <a:spLocks noGrp="1"/>
          </p:cNvSpPr>
          <p:nvPr>
            <p:ph type="subTitle" idx="1"/>
          </p:nvPr>
        </p:nvSpPr>
        <p:spPr>
          <a:xfrm>
            <a:off x="827584" y="4365104"/>
            <a:ext cx="6400800" cy="1752600"/>
          </a:xfrm>
        </p:spPr>
        <p:txBody>
          <a:bodyPr>
            <a:normAutofit/>
          </a:bodyPr>
          <a:lstStyle/>
          <a:p>
            <a:r>
              <a:rPr lang="en-US" sz="3600" dirty="0">
                <a:solidFill>
                  <a:srgbClr val="002060"/>
                </a:solidFill>
                <a:latin typeface="Times New Roman" panose="02020603050405020304" pitchFamily="18" charset="0"/>
                <a:cs typeface="Times New Roman" panose="02020603050405020304" pitchFamily="18" charset="0"/>
              </a:rPr>
              <a:t>Sanjay Kumar</a:t>
            </a:r>
          </a:p>
        </p:txBody>
      </p:sp>
    </p:spTree>
    <p:extLst>
      <p:ext uri="{BB962C8B-B14F-4D97-AF65-F5344CB8AC3E}">
        <p14:creationId xmlns:p14="http://schemas.microsoft.com/office/powerpoint/2010/main" val="2144019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Memory</a:t>
            </a: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memory which is used to store the program of the microcontroller is known as code memory or Program memory. It is known as ROM memory of  microcontroller </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data memory of the 8051 is used to store data temporarily for operation is known RAM memory. </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8051 microcontroller  has 4K of code memory or program memory of ROM.</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8051 microcontroller  has 128 bytes of data memory of RAM.</a:t>
            </a:r>
          </a:p>
        </p:txBody>
      </p:sp>
    </p:spTree>
    <p:extLst>
      <p:ext uri="{BB962C8B-B14F-4D97-AF65-F5344CB8AC3E}">
        <p14:creationId xmlns:p14="http://schemas.microsoft.com/office/powerpoint/2010/main" val="4044692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a:t>
            </a:r>
          </a:p>
        </p:txBody>
      </p:sp>
      <p:sp>
        <p:nvSpPr>
          <p:cNvPr id="3" name="Content Placeholder 2"/>
          <p:cNvSpPr>
            <a:spLocks noGrp="1"/>
          </p:cNvSpPr>
          <p:nvPr>
            <p:ph idx="1"/>
          </p:nvPr>
        </p:nvSpPr>
        <p:spPr/>
        <p:txBody>
          <a:bodyPr>
            <a:noAutofit/>
          </a:bodyPr>
          <a:lstStyle/>
          <a:p>
            <a:pPr algn="just" fontAlgn="base">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Bus is a group of wires which work as a communication channel for transfer the data. These buses comprise 8, 16 or more cables.</a:t>
            </a:r>
          </a:p>
          <a:p>
            <a:pPr algn="just" fontAlgn="base"/>
            <a:r>
              <a:rPr lang="en-US" sz="2400" dirty="0">
                <a:latin typeface="Times New Roman" panose="02020603050405020304" pitchFamily="18" charset="0"/>
                <a:cs typeface="Times New Roman" panose="02020603050405020304" pitchFamily="18" charset="0"/>
              </a:rPr>
              <a:t>There are two types of buses:</a:t>
            </a:r>
          </a:p>
          <a:p>
            <a:pPr algn="just" fontAlgn="base">
              <a:buFont typeface="Wingdings" panose="05000000000000000000" pitchFamily="2" charset="2"/>
              <a:buChar char="ü"/>
            </a:pPr>
            <a:r>
              <a:rPr lang="en-US" sz="2400" b="1" dirty="0">
                <a:latin typeface="Times New Roman" panose="02020603050405020304" pitchFamily="18" charset="0"/>
                <a:cs typeface="Times New Roman" panose="02020603050405020304" pitchFamily="18" charset="0"/>
              </a:rPr>
              <a:t>Address Bus:</a:t>
            </a:r>
            <a:r>
              <a:rPr lang="en-US" sz="2400" dirty="0">
                <a:latin typeface="Times New Roman" panose="02020603050405020304" pitchFamily="18" charset="0"/>
                <a:cs typeface="Times New Roman" panose="02020603050405020304" pitchFamily="18" charset="0"/>
              </a:rPr>
              <a:t> Microcontroller 8051 consists of 16-bit address bus. It is used to transmit the address from the Central Processing Unit to Memory.</a:t>
            </a:r>
          </a:p>
          <a:p>
            <a:pPr algn="just" fontAlgn="base">
              <a:buFont typeface="Wingdings" panose="05000000000000000000" pitchFamily="2" charset="2"/>
              <a:buChar char="ü"/>
            </a:pPr>
            <a:r>
              <a:rPr lang="en-US" sz="2400" b="1" dirty="0">
                <a:latin typeface="Times New Roman" panose="02020603050405020304" pitchFamily="18" charset="0"/>
                <a:cs typeface="Times New Roman" panose="02020603050405020304" pitchFamily="18" charset="0"/>
              </a:rPr>
              <a:t>Data Bus:</a:t>
            </a:r>
            <a:r>
              <a:rPr lang="en-US" sz="2400" dirty="0">
                <a:latin typeface="Times New Roman" panose="02020603050405020304" pitchFamily="18" charset="0"/>
                <a:cs typeface="Times New Roman" panose="02020603050405020304" pitchFamily="18" charset="0"/>
              </a:rPr>
              <a:t> Microcontroller 8051 consist of 8 bits data bus. which is used to carry data of particular applications.</a:t>
            </a:r>
          </a:p>
        </p:txBody>
      </p:sp>
    </p:spTree>
    <p:extLst>
      <p:ext uri="{BB962C8B-B14F-4D97-AF65-F5344CB8AC3E}">
        <p14:creationId xmlns:p14="http://schemas.microsoft.com/office/powerpoint/2010/main" val="230697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I/O PORT</a:t>
            </a: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8051 has four important ports. Port 0, Port 1, Port 2 and Port 3. </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These ports allow the microcontroller to connect with the outside world. </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four ports of 8051 microcontrollers have certain specific functions and corresponding features. </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Each port has 8 pins. Thus the four ports jointly comprise 32 pins.</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All ports are bidirectional.</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They are constructed with a D type output latch. They have output drivers and input buffers.</a:t>
            </a:r>
          </a:p>
        </p:txBody>
      </p:sp>
    </p:spTree>
    <p:extLst>
      <p:ext uri="{BB962C8B-B14F-4D97-AF65-F5344CB8AC3E}">
        <p14:creationId xmlns:p14="http://schemas.microsoft.com/office/powerpoint/2010/main" val="99272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COUNTERS/TIMERS</a:t>
            </a: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Microcontroller  has two 16 bit timers or counters (T0 and T1) that count internal clock pulses or external clock pulses. </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timer registers can be used in two modes. These modes are Timer mode and the Counter mode. </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In the timer mode, the internal machine cycles are counted.</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In the counter mode, the external events are counted.</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Special function registers TCON and TMOD are used for control/mode settings of the counters.</a:t>
            </a:r>
          </a:p>
        </p:txBody>
      </p:sp>
    </p:spTree>
    <p:extLst>
      <p:ext uri="{BB962C8B-B14F-4D97-AF65-F5344CB8AC3E}">
        <p14:creationId xmlns:p14="http://schemas.microsoft.com/office/powerpoint/2010/main" val="169333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Program Counter</a:t>
            </a: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Microcontroller has16-bit program counter</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It always points to the address of the next instruction to be executed. After execution of one instruction the program counter is incremented to point to the address of the next instruction to be executed.</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Contents of PC are placed on address bus to find and fetch the desired instruction.</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Since the PC is 16-bit width, 8051 can access program addresses from 0000H to FFFFH</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052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Data Pointer</a:t>
            </a:r>
            <a:endParaRPr lang="en-US" sz="4000" dirty="0"/>
          </a:p>
        </p:txBody>
      </p:sp>
      <p:sp>
        <p:nvSpPr>
          <p:cNvPr id="3" name="Content Placeholder 2"/>
          <p:cNvSpPr>
            <a:spLocks noGrp="1"/>
          </p:cNvSpPr>
          <p:nvPr>
            <p:ph idx="1"/>
          </p:nvPr>
        </p:nvSpPr>
        <p:spPr/>
        <p:txBody>
          <a:bodyPr>
            <a:normAutofit/>
          </a:bodyPr>
          <a:lstStyle/>
          <a:p>
            <a:pPr algn="just"/>
            <a:r>
              <a:rPr lang="en-US" sz="2600" dirty="0">
                <a:latin typeface="Times New Roman" panose="02020603050405020304" pitchFamily="18" charset="0"/>
                <a:cs typeface="Times New Roman" panose="02020603050405020304" pitchFamily="18" charset="0"/>
              </a:rPr>
              <a:t>It is a 16-bit register which is the only user-accessible. </a:t>
            </a:r>
          </a:p>
          <a:p>
            <a:pPr algn="just"/>
            <a:r>
              <a:rPr lang="en-US" sz="2600" dirty="0">
                <a:latin typeface="Times New Roman" panose="02020603050405020304" pitchFamily="18" charset="0"/>
                <a:cs typeface="Times New Roman" panose="02020603050405020304" pitchFamily="18" charset="0"/>
              </a:rPr>
              <a:t>DPTR is used to point to data.</a:t>
            </a:r>
          </a:p>
          <a:p>
            <a:pPr algn="just"/>
            <a:r>
              <a:rPr lang="en-US" sz="2600" dirty="0">
                <a:latin typeface="Times New Roman" panose="02020603050405020304" pitchFamily="18" charset="0"/>
                <a:cs typeface="Times New Roman" panose="02020603050405020304" pitchFamily="18" charset="0"/>
              </a:rPr>
              <a:t>It is used by a number of commands which allow the 8051 to access external memory. When the 8051 accesses external memory it will access external memory at the address indicated by DPTR.</a:t>
            </a:r>
          </a:p>
          <a:p>
            <a:pPr algn="just"/>
            <a:r>
              <a:rPr lang="en-US" sz="2600" dirty="0">
                <a:latin typeface="Times New Roman" panose="02020603050405020304" pitchFamily="18" charset="0"/>
                <a:cs typeface="Times New Roman" panose="02020603050405020304" pitchFamily="18" charset="0"/>
              </a:rPr>
              <a:t>DPTR can also be used as two 8-registers DPH (data pointer high byte) and DPL (data pointer low byte).</a:t>
            </a:r>
          </a:p>
          <a:p>
            <a:endParaRPr lang="en-US" dirty="0"/>
          </a:p>
        </p:txBody>
      </p:sp>
    </p:spTree>
    <p:extLst>
      <p:ext uri="{BB962C8B-B14F-4D97-AF65-F5344CB8AC3E}">
        <p14:creationId xmlns:p14="http://schemas.microsoft.com/office/powerpoint/2010/main" val="3628551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Program Status Word (PSW)</a:t>
            </a:r>
            <a:endParaRPr lang="en-US" dirty="0"/>
          </a:p>
        </p:txBody>
      </p:sp>
      <p:sp>
        <p:nvSpPr>
          <p:cNvPr id="3" name="Content Placeholder 2"/>
          <p:cNvSpPr>
            <a:spLocks noGrp="1"/>
          </p:cNvSpPr>
          <p:nvPr>
            <p:ph idx="1"/>
          </p:nvPr>
        </p:nvSpPr>
        <p:spPr/>
        <p:txBody>
          <a:bodyPr>
            <a:normAutofit lnSpcReduction="10000"/>
          </a:bodyPr>
          <a:lstStyle/>
          <a:p>
            <a:pPr algn="just"/>
            <a:r>
              <a:rPr lang="en-US" sz="2400" dirty="0">
                <a:latin typeface="Times New Roman" panose="02020603050405020304" pitchFamily="18" charset="0"/>
                <a:cs typeface="Times New Roman" panose="02020603050405020304" pitchFamily="18" charset="0"/>
              </a:rPr>
              <a:t>The program status word contains information on the status of the CPU</a:t>
            </a:r>
          </a:p>
          <a:p>
            <a:pPr algn="just"/>
            <a:r>
              <a:rPr lang="en-US" sz="2400" dirty="0">
                <a:latin typeface="Times New Roman" panose="02020603050405020304" pitchFamily="18" charset="0"/>
                <a:cs typeface="Times New Roman" panose="02020603050405020304" pitchFamily="18" charset="0"/>
              </a:rPr>
              <a:t>The program status word (PSW) register is an 8-bit register, also known as flag register. </a:t>
            </a:r>
          </a:p>
          <a:p>
            <a:pPr algn="just"/>
            <a:r>
              <a:rPr lang="en-US" sz="2400" dirty="0">
                <a:latin typeface="Times New Roman" panose="02020603050405020304" pitchFamily="18" charset="0"/>
                <a:cs typeface="Times New Roman" panose="02020603050405020304" pitchFamily="18" charset="0"/>
              </a:rPr>
              <a:t>It is of 8-bit wide but only 6-bit are used. </a:t>
            </a:r>
          </a:p>
          <a:p>
            <a:pPr algn="just"/>
            <a:r>
              <a:rPr lang="en-US" sz="2400" dirty="0">
                <a:latin typeface="Times New Roman" panose="02020603050405020304" pitchFamily="18" charset="0"/>
                <a:cs typeface="Times New Roman" panose="02020603050405020304" pitchFamily="18" charset="0"/>
              </a:rPr>
              <a:t>The two unused bits are user-defined flags. </a:t>
            </a:r>
          </a:p>
          <a:p>
            <a:pPr algn="just"/>
            <a:r>
              <a:rPr lang="en-US" sz="2400" dirty="0">
                <a:latin typeface="Times New Roman" panose="02020603050405020304" pitchFamily="18" charset="0"/>
                <a:cs typeface="Times New Roman" panose="02020603050405020304" pitchFamily="18" charset="0"/>
              </a:rPr>
              <a:t>Four of the flags are called conditional flags, which means that they indicate a condition which results after an instruction is executed. </a:t>
            </a:r>
          </a:p>
          <a:p>
            <a:pPr algn="just"/>
            <a:r>
              <a:rPr lang="en-US" sz="2400" dirty="0">
                <a:latin typeface="Times New Roman" panose="02020603050405020304" pitchFamily="18" charset="0"/>
                <a:cs typeface="Times New Roman" panose="02020603050405020304" pitchFamily="18" charset="0"/>
              </a:rPr>
              <a:t>These four are CY(Carry), AC(auxiliary carry), P(parity), and OV(overflow). </a:t>
            </a:r>
          </a:p>
          <a:p>
            <a:pPr algn="just"/>
            <a:r>
              <a:rPr lang="en-US" sz="2400" dirty="0">
                <a:latin typeface="Times New Roman" panose="02020603050405020304" pitchFamily="18" charset="0"/>
                <a:cs typeface="Times New Roman" panose="02020603050405020304" pitchFamily="18" charset="0"/>
              </a:rPr>
              <a:t>The bits RS0 and RS1 are used to change the bank registers. </a:t>
            </a:r>
          </a:p>
        </p:txBody>
      </p:sp>
    </p:spTree>
    <p:extLst>
      <p:ext uri="{BB962C8B-B14F-4D97-AF65-F5344CB8AC3E}">
        <p14:creationId xmlns:p14="http://schemas.microsoft.com/office/powerpoint/2010/main" val="4131501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Program Status Word (PSW)</a:t>
            </a:r>
            <a:endParaRPr lang="en-US" dirty="0"/>
          </a:p>
        </p:txBody>
      </p:sp>
      <p:sp>
        <p:nvSpPr>
          <p:cNvPr id="3" name="Content Placeholder 2"/>
          <p:cNvSpPr>
            <a:spLocks noGrp="1"/>
          </p:cNvSpPr>
          <p:nvPr>
            <p:ph idx="1"/>
          </p:nvPr>
        </p:nvSpPr>
        <p:spPr/>
        <p:txBody>
          <a:bodyPr>
            <a:normAutofit/>
          </a:bodyPr>
          <a:lstStyle/>
          <a:p>
            <a:pPr algn="just"/>
            <a:r>
              <a:rPr lang="en-US" sz="2600" dirty="0">
                <a:latin typeface="Times New Roman" panose="02020603050405020304" pitchFamily="18" charset="0"/>
                <a:cs typeface="Times New Roman" panose="02020603050405020304" pitchFamily="18" charset="0"/>
              </a:rPr>
              <a:t>C: Carry Flag.</a:t>
            </a:r>
          </a:p>
          <a:p>
            <a:pPr algn="just"/>
            <a:r>
              <a:rPr lang="en-US" sz="2600" dirty="0">
                <a:latin typeface="Times New Roman" panose="02020603050405020304" pitchFamily="18" charset="0"/>
                <a:cs typeface="Times New Roman" panose="02020603050405020304" pitchFamily="18" charset="0"/>
              </a:rPr>
              <a:t>AC: Auxiliary Carry Flag indicates the carry from bit 3, is used for BCD operations.</a:t>
            </a:r>
          </a:p>
          <a:p>
            <a:pPr algn="just"/>
            <a:r>
              <a:rPr lang="en-US" sz="2600" dirty="0">
                <a:latin typeface="Times New Roman" panose="02020603050405020304" pitchFamily="18" charset="0"/>
                <a:cs typeface="Times New Roman" panose="02020603050405020304" pitchFamily="18" charset="0"/>
              </a:rPr>
              <a:t>F0: User Indicator or general purpose.</a:t>
            </a:r>
          </a:p>
          <a:p>
            <a:pPr algn="just"/>
            <a:r>
              <a:rPr lang="en-US" sz="2600" dirty="0">
                <a:latin typeface="Times New Roman" panose="02020603050405020304" pitchFamily="18" charset="0"/>
                <a:cs typeface="Times New Roman" panose="02020603050405020304" pitchFamily="18" charset="0"/>
              </a:rPr>
              <a:t>Ov: overflow indicator, when a drift in the 6th and 7th bit at a time.</a:t>
            </a:r>
          </a:p>
          <a:p>
            <a:pPr algn="just"/>
            <a:r>
              <a:rPr lang="en-US" sz="2600" dirty="0">
                <a:latin typeface="Times New Roman" panose="02020603050405020304" pitchFamily="18" charset="0"/>
                <a:cs typeface="Times New Roman" panose="02020603050405020304" pitchFamily="18" charset="0"/>
              </a:rPr>
              <a:t>P: parity indicator indicates 1 when the number is odd about the Acc.</a:t>
            </a:r>
          </a:p>
          <a:p>
            <a:pPr algn="just"/>
            <a:r>
              <a:rPr lang="en-US" sz="2600" dirty="0">
                <a:latin typeface="Times New Roman" panose="02020603050405020304" pitchFamily="18" charset="0"/>
                <a:cs typeface="Times New Roman" panose="02020603050405020304" pitchFamily="18" charset="0"/>
              </a:rPr>
              <a:t>Rs </a:t>
            </a:r>
            <a:r>
              <a:rPr lang="en-US" sz="2600" baseline="-25000" dirty="0">
                <a:latin typeface="Times New Roman" panose="02020603050405020304" pitchFamily="18" charset="0"/>
                <a:cs typeface="Times New Roman" panose="02020603050405020304" pitchFamily="18" charset="0"/>
              </a:rPr>
              <a:t>0</a:t>
            </a:r>
            <a:r>
              <a:rPr lang="en-US" sz="2600" dirty="0">
                <a:latin typeface="Times New Roman" panose="02020603050405020304" pitchFamily="18" charset="0"/>
                <a:cs typeface="Times New Roman" panose="02020603050405020304" pitchFamily="18" charset="0"/>
              </a:rPr>
              <a:t> and Rs </a:t>
            </a:r>
            <a:r>
              <a:rPr lang="en-US" sz="2600" baseline="-25000" dirty="0">
                <a:latin typeface="Times New Roman" panose="02020603050405020304" pitchFamily="18" charset="0"/>
                <a:cs typeface="Times New Roman" panose="02020603050405020304" pitchFamily="18" charset="0"/>
              </a:rPr>
              <a:t>1:</a:t>
            </a:r>
            <a:r>
              <a:rPr lang="en-US" sz="2600" dirty="0">
                <a:latin typeface="Times New Roman" panose="02020603050405020304" pitchFamily="18" charset="0"/>
                <a:cs typeface="Times New Roman" panose="02020603050405020304" pitchFamily="18" charset="0"/>
              </a:rPr>
              <a:t> Selection of bank records.</a:t>
            </a:r>
          </a:p>
          <a:p>
            <a:endParaRPr lang="en-US" dirty="0"/>
          </a:p>
        </p:txBody>
      </p:sp>
    </p:spTree>
    <p:extLst>
      <p:ext uri="{BB962C8B-B14F-4D97-AF65-F5344CB8AC3E}">
        <p14:creationId xmlns:p14="http://schemas.microsoft.com/office/powerpoint/2010/main" val="108458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Program Status Word (PSW)</a:t>
            </a: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259632" y="1417638"/>
            <a:ext cx="7200800" cy="4891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2093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Program Status Word (PSW)</a:t>
            </a:r>
            <a:endParaRPr lang="en-US" dirty="0"/>
          </a:p>
        </p:txBody>
      </p:sp>
      <p:sp>
        <p:nvSpPr>
          <p:cNvPr id="3" name="Content Placeholder 2"/>
          <p:cNvSpPr>
            <a:spLocks noGrp="1"/>
          </p:cNvSpPr>
          <p:nvPr>
            <p:ph idx="1"/>
          </p:nvPr>
        </p:nvSpPr>
        <p:spPr/>
        <p:txBody>
          <a:bodyPr>
            <a:noAutofit/>
          </a:bodyPr>
          <a:lstStyle/>
          <a:p>
            <a:pPr algn="just"/>
            <a:r>
              <a:rPr lang="en-US" sz="2000" b="1" dirty="0">
                <a:latin typeface="Times New Roman" panose="02020603050405020304" pitchFamily="18" charset="0"/>
                <a:cs typeface="Times New Roman" panose="02020603050405020304" pitchFamily="18" charset="0"/>
              </a:rPr>
              <a:t>CY, the carry flag</a:t>
            </a:r>
            <a:r>
              <a:rPr lang="en-US" sz="2000" dirty="0">
                <a:latin typeface="Times New Roman" panose="02020603050405020304" pitchFamily="18" charset="0"/>
                <a:cs typeface="Times New Roman" panose="02020603050405020304" pitchFamily="18" charset="0"/>
              </a:rPr>
              <a:t>− This carry flag is set (1) whenever there is a carry out from the D7 bit. It is affected after an 8-bit addition or subtraction operation. It can also be reset to 1 or 0 directly by an instruction such as "SETB C" and "CLR C" where "SETB" stands for set bit carry and "CLR" stands for clear carry.</a:t>
            </a:r>
          </a:p>
          <a:p>
            <a:pPr algn="just"/>
            <a:r>
              <a:rPr lang="en-US" sz="2000" b="1" dirty="0">
                <a:latin typeface="Times New Roman" panose="02020603050405020304" pitchFamily="18" charset="0"/>
                <a:cs typeface="Times New Roman" panose="02020603050405020304" pitchFamily="18" charset="0"/>
              </a:rPr>
              <a:t>AC, auxiliary carry flag− </a:t>
            </a:r>
            <a:r>
              <a:rPr lang="en-US" sz="2000" dirty="0">
                <a:latin typeface="Times New Roman" panose="02020603050405020304" pitchFamily="18" charset="0"/>
                <a:cs typeface="Times New Roman" panose="02020603050405020304" pitchFamily="18" charset="0"/>
              </a:rPr>
              <a:t>If there is a carry from D3 and D4 during an ADD or SUB operation, the AC bit is set; otherwise, it is cleared. It is used for the instruction to perform binary coded decimal arithmetic.</a:t>
            </a:r>
          </a:p>
          <a:p>
            <a:pPr algn="just"/>
            <a:r>
              <a:rPr lang="en-US" sz="2000" b="1" dirty="0">
                <a:latin typeface="Times New Roman" panose="02020603050405020304" pitchFamily="18" charset="0"/>
                <a:cs typeface="Times New Roman" panose="02020603050405020304" pitchFamily="18" charset="0"/>
              </a:rPr>
              <a:t>P, the parity flag− </a:t>
            </a:r>
            <a:r>
              <a:rPr lang="en-US" sz="2000" dirty="0">
                <a:latin typeface="Times New Roman" panose="02020603050405020304" pitchFamily="18" charset="0"/>
                <a:cs typeface="Times New Roman" panose="02020603050405020304" pitchFamily="18" charset="0"/>
              </a:rPr>
              <a:t>The parity flag represents the number of 1's in the accumulator register only. If the A register contains odd number of 1's, then P = 1; and for even number of 1's, P = 0.</a:t>
            </a:r>
          </a:p>
        </p:txBody>
      </p:sp>
    </p:spTree>
    <p:extLst>
      <p:ext uri="{BB962C8B-B14F-4D97-AF65-F5344CB8AC3E}">
        <p14:creationId xmlns:p14="http://schemas.microsoft.com/office/powerpoint/2010/main" val="169286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7299"/>
            <a:ext cx="7772400" cy="1143007"/>
          </a:xfrm>
        </p:spPr>
        <p:txBody>
          <a:bodyPr>
            <a:normAutofit/>
          </a:bodyPr>
          <a:lstStyle/>
          <a:p>
            <a:pPr algn="ctr"/>
            <a:r>
              <a:rPr lang="en-US" b="1" u="sng" dirty="0">
                <a:latin typeface="Times New Roman" pitchFamily="18" charset="0"/>
                <a:cs typeface="Times New Roman" pitchFamily="18" charset="0"/>
              </a:rPr>
              <a:t>CHAPTER - 1</a:t>
            </a:r>
          </a:p>
        </p:txBody>
      </p:sp>
      <p:sp>
        <p:nvSpPr>
          <p:cNvPr id="3" name="Subtitle 2"/>
          <p:cNvSpPr>
            <a:spLocks noGrp="1"/>
          </p:cNvSpPr>
          <p:nvPr>
            <p:ph type="subTitle" idx="1"/>
          </p:nvPr>
        </p:nvSpPr>
        <p:spPr>
          <a:xfrm>
            <a:off x="1371600" y="3214686"/>
            <a:ext cx="6400800" cy="2424114"/>
          </a:xfrm>
        </p:spPr>
        <p:txBody>
          <a:bodyPr>
            <a:normAutofit/>
          </a:bodyPr>
          <a:lstStyle/>
          <a:p>
            <a:r>
              <a:rPr lang="en-US" sz="4800" b="1" dirty="0">
                <a:solidFill>
                  <a:schemeClr val="tx1"/>
                </a:solidFill>
                <a:latin typeface="Times New Roman" pitchFamily="18" charset="0"/>
                <a:cs typeface="Times New Roman" pitchFamily="18" charset="0"/>
              </a:rPr>
              <a:t>Microcontroller series (MCS) – 51 Overview </a:t>
            </a:r>
            <a:endParaRPr lang="en-US" sz="48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Program Status Word (PSW)</a:t>
            </a:r>
            <a:endParaRPr lang="en-US" sz="4000" dirty="0"/>
          </a:p>
        </p:txBody>
      </p:sp>
      <p:sp>
        <p:nvSpPr>
          <p:cNvPr id="3" name="Content Placeholder 2"/>
          <p:cNvSpPr>
            <a:spLocks noGrp="1"/>
          </p:cNvSpPr>
          <p:nvPr>
            <p:ph idx="1"/>
          </p:nvPr>
        </p:nvSpPr>
        <p:spPr/>
        <p:txBody>
          <a:bodyPr>
            <a:normAutofit/>
          </a:bodyPr>
          <a:lstStyle/>
          <a:p>
            <a:pPr algn="just"/>
            <a:r>
              <a:rPr lang="en-US" sz="2400" b="1" dirty="0">
                <a:latin typeface="Times New Roman" panose="02020603050405020304" pitchFamily="18" charset="0"/>
                <a:cs typeface="Times New Roman" panose="02020603050405020304" pitchFamily="18" charset="0"/>
              </a:rPr>
              <a:t>OV, the overflow flag</a:t>
            </a:r>
            <a:r>
              <a:rPr lang="en-US" sz="2400" dirty="0">
                <a:latin typeface="Times New Roman" panose="02020603050405020304" pitchFamily="18" charset="0"/>
                <a:cs typeface="Times New Roman" panose="02020603050405020304" pitchFamily="18" charset="0"/>
              </a:rPr>
              <a:t>− This flag is set whenever the result of a signed number operation is too large causing the high-order bit to overflow into the sign bit. It is used only to detect errors in signed arithmetic operations.</a:t>
            </a:r>
          </a:p>
          <a:p>
            <a:pPr algn="just"/>
            <a:r>
              <a:rPr lang="en-US" sz="2400" b="1" dirty="0">
                <a:latin typeface="Times New Roman" panose="02020603050405020304" pitchFamily="18" charset="0"/>
                <a:cs typeface="Times New Roman" panose="02020603050405020304" pitchFamily="18" charset="0"/>
              </a:rPr>
              <a:t>F0 Flag - </a:t>
            </a:r>
            <a:r>
              <a:rPr lang="en-US" sz="2400" dirty="0">
                <a:latin typeface="Times New Roman" panose="02020603050405020304" pitchFamily="18" charset="0"/>
                <a:cs typeface="Times New Roman" panose="02020603050405020304" pitchFamily="18" charset="0"/>
              </a:rPr>
              <a:t>The F0 flag are used for general-purpose and can be used by the programmer for any purpose. They are user definable.</a:t>
            </a:r>
          </a:p>
          <a:p>
            <a:pPr algn="just"/>
            <a:r>
              <a:rPr lang="en-US" sz="2400" b="1" dirty="0">
                <a:latin typeface="Times New Roman" panose="02020603050405020304" pitchFamily="18" charset="0"/>
                <a:cs typeface="Times New Roman" panose="02020603050405020304" pitchFamily="18" charset="0"/>
              </a:rPr>
              <a:t>RS0 and RS1 Flag </a:t>
            </a:r>
            <a:r>
              <a:rPr lang="en-US" sz="2400" dirty="0">
                <a:latin typeface="Times New Roman" panose="02020603050405020304" pitchFamily="18" charset="0"/>
                <a:cs typeface="Times New Roman" panose="02020603050405020304" pitchFamily="18" charset="0"/>
              </a:rPr>
              <a:t>− These registers are used to select register bank.</a:t>
            </a:r>
          </a:p>
        </p:txBody>
      </p:sp>
    </p:spTree>
    <p:extLst>
      <p:ext uri="{BB962C8B-B14F-4D97-AF65-F5344CB8AC3E}">
        <p14:creationId xmlns:p14="http://schemas.microsoft.com/office/powerpoint/2010/main" val="4203466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Stack Pointer</a:t>
            </a:r>
          </a:p>
        </p:txBody>
      </p:sp>
      <p:sp>
        <p:nvSpPr>
          <p:cNvPr id="3" name="Content Placeholder 2"/>
          <p:cNvSpPr>
            <a:spLocks noGrp="1"/>
          </p:cNvSpPr>
          <p:nvPr>
            <p:ph idx="1"/>
          </p:nvPr>
        </p:nvSpPr>
        <p:spPr/>
        <p:txBody>
          <a:bodyPr>
            <a:normAutofit/>
          </a:bodyPr>
          <a:lstStyle/>
          <a:p>
            <a:pPr algn="just"/>
            <a:r>
              <a:rPr lang="en-US" sz="2800" dirty="0">
                <a:latin typeface="Times New Roman" panose="02020603050405020304" pitchFamily="18" charset="0"/>
                <a:cs typeface="Times New Roman" panose="02020603050405020304" pitchFamily="18" charset="0"/>
              </a:rPr>
              <a:t>It is a 8 bit register.</a:t>
            </a:r>
          </a:p>
          <a:p>
            <a:pPr algn="just"/>
            <a:r>
              <a:rPr lang="en-US" sz="2800" dirty="0">
                <a:latin typeface="Times New Roman" panose="02020603050405020304" pitchFamily="18" charset="0"/>
                <a:cs typeface="Times New Roman" panose="02020603050405020304" pitchFamily="18" charset="0"/>
              </a:rPr>
              <a:t>Stack pointer is used to hold the internal RAM address to point to the top of the stack.</a:t>
            </a:r>
          </a:p>
          <a:p>
            <a:pPr algn="just"/>
            <a:r>
              <a:rPr lang="en-US" sz="2800" dirty="0">
                <a:latin typeface="Times New Roman" panose="02020603050405020304" pitchFamily="18" charset="0"/>
                <a:cs typeface="Times New Roman" panose="02020603050405020304" pitchFamily="18" charset="0"/>
              </a:rPr>
              <a:t>First SP is incremented for pushing data on the stack and then data byte is stored on the stack.</a:t>
            </a:r>
          </a:p>
          <a:p>
            <a:pPr algn="just"/>
            <a:r>
              <a:rPr lang="en-US" sz="2800" dirty="0">
                <a:latin typeface="Times New Roman" panose="02020603050405020304" pitchFamily="18" charset="0"/>
                <a:cs typeface="Times New Roman" panose="02020603050405020304" pitchFamily="18" charset="0"/>
              </a:rPr>
              <a:t>To get back the data from stack, first data byte is read from the stack and then SP is decremented.</a:t>
            </a:r>
          </a:p>
        </p:txBody>
      </p:sp>
    </p:spTree>
    <p:extLst>
      <p:ext uri="{BB962C8B-B14F-4D97-AF65-F5344CB8AC3E}">
        <p14:creationId xmlns:p14="http://schemas.microsoft.com/office/powerpoint/2010/main" val="3694708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Register A and B</a:t>
            </a: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Register A and B are 8 bit registers.</a:t>
            </a:r>
          </a:p>
          <a:p>
            <a:r>
              <a:rPr lang="en-US" sz="2800" dirty="0">
                <a:latin typeface="Times New Roman" panose="02020603050405020304" pitchFamily="18" charset="0"/>
                <a:cs typeface="Times New Roman" panose="02020603050405020304" pitchFamily="18" charset="0"/>
              </a:rPr>
              <a:t>These are used to hold operands for ALU and results.</a:t>
            </a:r>
          </a:p>
          <a:p>
            <a:r>
              <a:rPr lang="en-US" sz="2800" dirty="0">
                <a:latin typeface="Times New Roman" panose="02020603050405020304" pitchFamily="18" charset="0"/>
                <a:cs typeface="Times New Roman" panose="02020603050405020304" pitchFamily="18" charset="0"/>
              </a:rPr>
              <a:t>Register A is called Accumulator. </a:t>
            </a:r>
          </a:p>
          <a:p>
            <a:r>
              <a:rPr lang="en-US" sz="2800" dirty="0">
                <a:latin typeface="Times New Roman" panose="02020603050405020304" pitchFamily="18" charset="0"/>
                <a:cs typeface="Times New Roman" panose="02020603050405020304" pitchFamily="18" charset="0"/>
              </a:rPr>
              <a:t>It is most widely used register.</a:t>
            </a:r>
          </a:p>
          <a:p>
            <a:r>
              <a:rPr lang="en-US" sz="2800" dirty="0">
                <a:latin typeface="Times New Roman" panose="02020603050405020304" pitchFamily="18" charset="0"/>
                <a:cs typeface="Times New Roman" panose="02020603050405020304" pitchFamily="18" charset="0"/>
              </a:rPr>
              <a:t>It is used to transfer data between 8051 and any external memory.</a:t>
            </a:r>
          </a:p>
        </p:txBody>
      </p:sp>
    </p:spTree>
    <p:extLst>
      <p:ext uri="{BB962C8B-B14F-4D97-AF65-F5344CB8AC3E}">
        <p14:creationId xmlns:p14="http://schemas.microsoft.com/office/powerpoint/2010/main" val="1090591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Special Function Registers</a:t>
            </a:r>
          </a:p>
        </p:txBody>
      </p:sp>
      <p:sp>
        <p:nvSpPr>
          <p:cNvPr id="3" name="Content Placeholder 2"/>
          <p:cNvSpPr>
            <a:spLocks noGrp="1"/>
          </p:cNvSpPr>
          <p:nvPr>
            <p:ph idx="1"/>
          </p:nvPr>
        </p:nvSpPr>
        <p:spPr>
          <a:xfrm>
            <a:off x="457200" y="1417638"/>
            <a:ext cx="8229600" cy="4708525"/>
          </a:xfrm>
        </p:spPr>
        <p:txBody>
          <a:bodyPr>
            <a:noAutofit/>
          </a:bodyPr>
          <a:lstStyle/>
          <a:p>
            <a:pPr algn="just"/>
            <a:r>
              <a:rPr lang="en-US" sz="2400" dirty="0">
                <a:latin typeface="Times New Roman" panose="02020603050405020304" pitchFamily="18" charset="0"/>
                <a:cs typeface="Times New Roman" panose="02020603050405020304" pitchFamily="18" charset="0"/>
              </a:rPr>
              <a:t>A Special Function Register (or Special Purpose Register, or simply Special Register) is a register within a microprocessor that controls or monitors the various functions of a microprocessor</a:t>
            </a:r>
          </a:p>
          <a:p>
            <a:pPr algn="just"/>
            <a:r>
              <a:rPr lang="en-US" sz="2400" dirty="0">
                <a:latin typeface="Times New Roman" panose="02020603050405020304" pitchFamily="18" charset="0"/>
                <a:cs typeface="Times New Roman" panose="02020603050405020304" pitchFamily="18" charset="0"/>
              </a:rPr>
              <a:t>In the 8051, register A, B, DPTR, and PSW are a part of the group of registers commonly referred to as SFR (special function registers). An SFR can be accessed by its name or by its address.</a:t>
            </a:r>
          </a:p>
          <a:p>
            <a:pPr algn="just"/>
            <a:r>
              <a:rPr lang="en-US" sz="2400" dirty="0">
                <a:latin typeface="Times New Roman" panose="02020603050405020304" pitchFamily="18" charset="0"/>
                <a:cs typeface="Times New Roman" panose="02020603050405020304" pitchFamily="18" charset="0"/>
              </a:rPr>
              <a:t>SFR are used for specific functions.</a:t>
            </a:r>
          </a:p>
        </p:txBody>
      </p:sp>
    </p:spTree>
    <p:extLst>
      <p:ext uri="{BB962C8B-B14F-4D97-AF65-F5344CB8AC3E}">
        <p14:creationId xmlns:p14="http://schemas.microsoft.com/office/powerpoint/2010/main" val="3426440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Special Function Registers</a:t>
            </a:r>
            <a:endParaRPr lang="en-US" sz="4000" dirty="0"/>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The 8051 Microcontroller Special Function Registers are used to program and control different hardware peripherals like Timers, Serial Port, I/O Ports etc.</a:t>
            </a:r>
          </a:p>
          <a:p>
            <a:pPr algn="just"/>
            <a:r>
              <a:rPr lang="en-US" dirty="0">
                <a:latin typeface="Times New Roman" panose="02020603050405020304" pitchFamily="18" charset="0"/>
                <a:cs typeface="Times New Roman" panose="02020603050405020304" pitchFamily="18" charset="0"/>
              </a:rPr>
              <a:t>These internal register having address between 80H to FFH.</a:t>
            </a:r>
          </a:p>
        </p:txBody>
      </p:sp>
    </p:spTree>
    <p:extLst>
      <p:ext uri="{BB962C8B-B14F-4D97-AF65-F5344CB8AC3E}">
        <p14:creationId xmlns:p14="http://schemas.microsoft.com/office/powerpoint/2010/main" val="2892331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US" sz="4000" dirty="0">
                <a:latin typeface="Times New Roman" panose="02020603050405020304" pitchFamily="18" charset="0"/>
                <a:cs typeface="Times New Roman" panose="02020603050405020304" pitchFamily="18" charset="0"/>
              </a:rPr>
              <a:t>Special Function Registers</a:t>
            </a:r>
            <a:endParaRPr lang="en-US" sz="4000" dirty="0"/>
          </a:p>
        </p:txBody>
      </p:sp>
      <p:pic>
        <p:nvPicPr>
          <p:cNvPr id="1028" name="Picture 4" descr="8051 Microcontroller Special Function Registers (SFRs) Imag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958272"/>
            <a:ext cx="7272808" cy="542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232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Chapter 2</a:t>
            </a:r>
          </a:p>
        </p:txBody>
      </p:sp>
      <p:sp>
        <p:nvSpPr>
          <p:cNvPr id="5" name="Subtitle 4"/>
          <p:cNvSpPr>
            <a:spLocks noGrp="1"/>
          </p:cNvSpPr>
          <p:nvPr>
            <p:ph type="subTitle" idx="1"/>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Instruction Set</a:t>
            </a:r>
          </a:p>
        </p:txBody>
      </p:sp>
    </p:spTree>
    <p:extLst>
      <p:ext uri="{BB962C8B-B14F-4D97-AF65-F5344CB8AC3E}">
        <p14:creationId xmlns:p14="http://schemas.microsoft.com/office/powerpoint/2010/main" val="2356458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 sets of 8051</a:t>
            </a:r>
          </a:p>
        </p:txBody>
      </p:sp>
      <p:sp>
        <p:nvSpPr>
          <p:cNvPr id="3" name="Content Placeholder 2"/>
          <p:cNvSpPr>
            <a:spLocks noGrp="1"/>
          </p:cNvSpPr>
          <p:nvPr>
            <p:ph idx="1"/>
          </p:nvPr>
        </p:nvSpPr>
        <p:spPr/>
        <p:txBody>
          <a:bodyPr>
            <a:normAutofit/>
          </a:bodyPr>
          <a:lstStyle/>
          <a:p>
            <a:pPr marL="0" indent="0" algn="just">
              <a:buNone/>
            </a:pPr>
            <a:r>
              <a:rPr lang="en-US" sz="1800" dirty="0"/>
              <a:t>The microcontroller 8051 instructions set includes 110 instructions, 49 of which are single byte instructions, 45 are two bytes instructions and 17 are three bytes instructions.</a:t>
            </a:r>
          </a:p>
          <a:p>
            <a:pPr marL="0" indent="0" algn="just">
              <a:buNone/>
            </a:pPr>
            <a:r>
              <a:rPr lang="en-US" sz="1800" dirty="0"/>
              <a:t>Instruction group are given as:</a:t>
            </a:r>
          </a:p>
          <a:p>
            <a:pPr marL="0" indent="0" algn="just">
              <a:buNone/>
            </a:pPr>
            <a:r>
              <a:rPr lang="en-US" sz="1800" dirty="0"/>
              <a:t>1. Data transfer group</a:t>
            </a:r>
          </a:p>
          <a:p>
            <a:pPr marL="0" indent="0" algn="just">
              <a:buNone/>
            </a:pPr>
            <a:r>
              <a:rPr lang="en-US" sz="1800" dirty="0"/>
              <a:t>2. Arithmetic group</a:t>
            </a:r>
          </a:p>
          <a:p>
            <a:pPr marL="0" indent="0" algn="just">
              <a:buNone/>
            </a:pPr>
            <a:r>
              <a:rPr lang="en-US" sz="1800" dirty="0"/>
              <a:t>3. Logical group</a:t>
            </a:r>
          </a:p>
          <a:p>
            <a:pPr marL="0" indent="0" algn="just">
              <a:buNone/>
            </a:pPr>
            <a:r>
              <a:rPr lang="en-US" sz="1800" dirty="0"/>
              <a:t>4. Bit manipulation group</a:t>
            </a:r>
          </a:p>
          <a:p>
            <a:pPr marL="0" indent="0" algn="just">
              <a:buNone/>
            </a:pPr>
            <a:r>
              <a:rPr lang="en-US" sz="1800" dirty="0"/>
              <a:t>5. Branching or Control transfer group. </a:t>
            </a:r>
          </a:p>
        </p:txBody>
      </p:sp>
    </p:spTree>
    <p:extLst>
      <p:ext uri="{BB962C8B-B14F-4D97-AF65-F5344CB8AC3E}">
        <p14:creationId xmlns:p14="http://schemas.microsoft.com/office/powerpoint/2010/main" val="2869321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Modes</a:t>
            </a:r>
          </a:p>
        </p:txBody>
      </p:sp>
      <p:sp>
        <p:nvSpPr>
          <p:cNvPr id="3" name="Content Placeholder 2"/>
          <p:cNvSpPr>
            <a:spLocks noGrp="1"/>
          </p:cNvSpPr>
          <p:nvPr>
            <p:ph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The different ways in which a source operand in an instruction are known as the addressing modes. The 8051 provides a total of 5 distinct addressing modes.</a:t>
            </a:r>
          </a:p>
          <a:p>
            <a:pPr marL="0" indent="0">
              <a:buNone/>
            </a:pPr>
            <a:r>
              <a:rPr lang="en-US" sz="2400" dirty="0">
                <a:latin typeface="Times New Roman" panose="02020603050405020304" pitchFamily="18" charset="0"/>
                <a:cs typeface="Times New Roman" panose="02020603050405020304" pitchFamily="18" charset="0"/>
              </a:rPr>
              <a:t>There are six types of addressing modes. </a:t>
            </a:r>
          </a:p>
          <a:p>
            <a:r>
              <a:rPr lang="en-US" sz="2400" dirty="0">
                <a:latin typeface="Times New Roman" panose="02020603050405020304" pitchFamily="18" charset="0"/>
                <a:cs typeface="Times New Roman" panose="02020603050405020304" pitchFamily="18" charset="0"/>
              </a:rPr>
              <a:t>Immediate Addressing Mode</a:t>
            </a:r>
          </a:p>
          <a:p>
            <a:r>
              <a:rPr lang="en-US" sz="2400" dirty="0">
                <a:latin typeface="Times New Roman" panose="02020603050405020304" pitchFamily="18" charset="0"/>
                <a:cs typeface="Times New Roman" panose="02020603050405020304" pitchFamily="18" charset="0"/>
              </a:rPr>
              <a:t>Register Addressing Mode</a:t>
            </a:r>
          </a:p>
          <a:p>
            <a:r>
              <a:rPr lang="en-US" sz="2400" dirty="0">
                <a:latin typeface="Times New Roman" panose="02020603050405020304" pitchFamily="18" charset="0"/>
                <a:cs typeface="Times New Roman" panose="02020603050405020304" pitchFamily="18" charset="0"/>
              </a:rPr>
              <a:t>Direct Addressing Mode</a:t>
            </a:r>
          </a:p>
          <a:p>
            <a:r>
              <a:rPr lang="en-US" sz="2400" dirty="0">
                <a:latin typeface="Times New Roman" panose="02020603050405020304" pitchFamily="18" charset="0"/>
                <a:cs typeface="Times New Roman" panose="02020603050405020304" pitchFamily="18" charset="0"/>
              </a:rPr>
              <a:t>Register Indirect Addressing Mode</a:t>
            </a:r>
          </a:p>
          <a:p>
            <a:r>
              <a:rPr lang="en-US" sz="2400" dirty="0">
                <a:latin typeface="Times New Roman" panose="02020603050405020304" pitchFamily="18" charset="0"/>
                <a:cs typeface="Times New Roman" panose="02020603050405020304" pitchFamily="18" charset="0"/>
              </a:rPr>
              <a:t>Indexed Addressing Mode</a:t>
            </a:r>
          </a:p>
          <a:p>
            <a:r>
              <a:rPr lang="en-US" sz="2400" dirty="0">
                <a:latin typeface="Times New Roman" panose="02020603050405020304" pitchFamily="18" charset="0"/>
                <a:cs typeface="Times New Roman" panose="02020603050405020304" pitchFamily="18" charset="0"/>
              </a:rPr>
              <a:t>Implied Addressing Mode</a:t>
            </a: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6116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88640"/>
            <a:ext cx="8229600" cy="5937523"/>
          </a:xfrm>
        </p:spPr>
        <p:txBody>
          <a:bodyPr>
            <a:normAutofit fontScale="92500" lnSpcReduction="10000"/>
          </a:bodyPr>
          <a:lstStyle/>
          <a:p>
            <a:pPr marL="0" indent="0">
              <a:buNone/>
            </a:pPr>
            <a:r>
              <a:rPr lang="en-US" sz="1800" b="1" dirty="0">
                <a:solidFill>
                  <a:srgbClr val="FF0000"/>
                </a:solidFill>
                <a:latin typeface="Times New Roman" panose="02020603050405020304" pitchFamily="18" charset="0"/>
                <a:cs typeface="Times New Roman" panose="02020603050405020304" pitchFamily="18" charset="0"/>
              </a:rPr>
              <a:t>1. Immediate addressing mode</a:t>
            </a:r>
          </a:p>
          <a:p>
            <a:pPr marL="0" indent="0">
              <a:buNone/>
            </a:pPr>
            <a:r>
              <a:rPr lang="en-US" sz="1800" dirty="0">
                <a:latin typeface="Times New Roman" panose="02020603050405020304" pitchFamily="18" charset="0"/>
                <a:cs typeface="Times New Roman" panose="02020603050405020304" pitchFamily="18" charset="0"/>
              </a:rPr>
              <a:t>In this Immediate Addressing Mode, the data is provided in the instruction itself. The data is provided immediately after the opcode. These are some examples of Immediate Addressing Mode.</a:t>
            </a:r>
          </a:p>
          <a:p>
            <a:r>
              <a:rPr lang="en-US" sz="1800" dirty="0">
                <a:latin typeface="Times New Roman" panose="02020603050405020304" pitchFamily="18" charset="0"/>
                <a:cs typeface="Times New Roman" panose="02020603050405020304" pitchFamily="18" charset="0"/>
              </a:rPr>
              <a:t>MOVA, #0AFH;</a:t>
            </a:r>
          </a:p>
          <a:p>
            <a:r>
              <a:rPr lang="en-US" sz="1800" dirty="0">
                <a:latin typeface="Times New Roman" panose="02020603050405020304" pitchFamily="18" charset="0"/>
                <a:cs typeface="Times New Roman" panose="02020603050405020304" pitchFamily="18" charset="0"/>
              </a:rPr>
              <a:t>MOVR3, #45H;</a:t>
            </a:r>
          </a:p>
          <a:p>
            <a:r>
              <a:rPr lang="en-US" sz="1800" dirty="0">
                <a:latin typeface="Times New Roman" panose="02020603050405020304" pitchFamily="18" charset="0"/>
                <a:cs typeface="Times New Roman" panose="02020603050405020304" pitchFamily="18" charset="0"/>
              </a:rPr>
              <a:t>MOVDPTR, #FE00H;</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2. Register addressing mode</a:t>
            </a:r>
          </a:p>
          <a:p>
            <a:pPr marL="0" indent="0">
              <a:buNone/>
            </a:pPr>
            <a:r>
              <a:rPr lang="en-US" sz="1800" dirty="0">
                <a:latin typeface="Times New Roman" panose="02020603050405020304" pitchFamily="18" charset="0"/>
                <a:cs typeface="Times New Roman" panose="02020603050405020304" pitchFamily="18" charset="0"/>
              </a:rPr>
              <a:t>In the register addressing mode the source or destination data should be present in a register (R0 to R7). These are some examples of </a:t>
            </a:r>
            <a:r>
              <a:rPr lang="en-US" sz="1800" dirty="0" err="1">
                <a:latin typeface="Times New Roman" panose="02020603050405020304" pitchFamily="18" charset="0"/>
                <a:cs typeface="Times New Roman" panose="02020603050405020304" pitchFamily="18" charset="0"/>
              </a:rPr>
              <a:t>RegisterAddressing</a:t>
            </a:r>
            <a:r>
              <a:rPr lang="en-US" sz="1800" dirty="0">
                <a:latin typeface="Times New Roman" panose="02020603050405020304" pitchFamily="18" charset="0"/>
                <a:cs typeface="Times New Roman" panose="02020603050405020304" pitchFamily="18" charset="0"/>
              </a:rPr>
              <a:t> Mode.</a:t>
            </a:r>
          </a:p>
          <a:p>
            <a:pPr marL="0" indent="0">
              <a:buNone/>
            </a:pPr>
            <a:r>
              <a:rPr lang="en-US" sz="1800" dirty="0">
                <a:latin typeface="Times New Roman" panose="02020603050405020304" pitchFamily="18" charset="0"/>
                <a:cs typeface="Times New Roman" panose="02020603050405020304" pitchFamily="18" charset="0"/>
              </a:rPr>
              <a:t>MOVA, R5;</a:t>
            </a:r>
          </a:p>
          <a:p>
            <a:pPr marL="0" indent="0">
              <a:buNone/>
            </a:pPr>
            <a:r>
              <a:rPr lang="en-US" sz="1800" dirty="0">
                <a:latin typeface="Times New Roman" panose="02020603050405020304" pitchFamily="18" charset="0"/>
                <a:cs typeface="Times New Roman" panose="02020603050405020304" pitchFamily="18" charset="0"/>
              </a:rPr>
              <a:t>MOVR2, #45H;</a:t>
            </a:r>
          </a:p>
          <a:p>
            <a:pPr marL="0" indent="0">
              <a:buNone/>
            </a:pPr>
            <a:r>
              <a:rPr lang="en-US" sz="1800" dirty="0">
                <a:latin typeface="Times New Roman" panose="02020603050405020304" pitchFamily="18" charset="0"/>
                <a:cs typeface="Times New Roman" panose="02020603050405020304" pitchFamily="18" charset="0"/>
              </a:rPr>
              <a:t>MOVR0, A;</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3. Direct Addressing Mode</a:t>
            </a:r>
          </a:p>
          <a:p>
            <a:pPr marL="0" indent="0">
              <a:buNone/>
            </a:pPr>
            <a:r>
              <a:rPr lang="en-US" sz="1800" dirty="0">
                <a:latin typeface="Times New Roman" panose="02020603050405020304" pitchFamily="18" charset="0"/>
                <a:cs typeface="Times New Roman" panose="02020603050405020304" pitchFamily="18" charset="0"/>
              </a:rPr>
              <a:t>In the Direct Addressing Mode, the source or destination address is specified by using 8-bit data in the instruction. Only the internal data memory can be used in this mode. Here some of the examples of direct Addressing Mode.</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MOV80H, R6;</a:t>
            </a:r>
          </a:p>
          <a:p>
            <a:pPr marL="0" indent="0">
              <a:buNone/>
            </a:pPr>
            <a:r>
              <a:rPr lang="en-US" sz="1800" dirty="0">
                <a:latin typeface="Times New Roman" panose="02020603050405020304" pitchFamily="18" charset="0"/>
                <a:cs typeface="Times New Roman" panose="02020603050405020304" pitchFamily="18" charset="0"/>
              </a:rPr>
              <a:t>MOVR2, 45H;</a:t>
            </a:r>
          </a:p>
          <a:p>
            <a:pPr marL="0" indent="0">
              <a:buNone/>
            </a:pPr>
            <a:r>
              <a:rPr lang="en-US" sz="1800" dirty="0">
                <a:latin typeface="Times New Roman" panose="02020603050405020304" pitchFamily="18" charset="0"/>
                <a:cs typeface="Times New Roman" panose="02020603050405020304" pitchFamily="18" charset="0"/>
              </a:rPr>
              <a:t>MOVR0, 05H;</a:t>
            </a: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56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MICROCONTROLLER</a:t>
            </a:r>
          </a:p>
        </p:txBody>
      </p:sp>
      <p:sp>
        <p:nvSpPr>
          <p:cNvPr id="3" name="Content Placeholder 2"/>
          <p:cNvSpPr>
            <a:spLocks noGrp="1"/>
          </p:cNvSpPr>
          <p:nvPr>
            <p:ph idx="1"/>
          </p:nvPr>
        </p:nvSpPr>
        <p:spPr/>
        <p:txBody>
          <a:bodyPr/>
          <a:lstStyle/>
          <a:p>
            <a:pPr algn="just" fontAlgn="base"/>
            <a:r>
              <a:rPr lang="en-US" sz="2400" dirty="0">
                <a:latin typeface="Times New Roman" pitchFamily="18" charset="0"/>
                <a:cs typeface="Times New Roman" pitchFamily="18" charset="0"/>
              </a:rPr>
              <a:t>An integrated circuit that contains a microprocessor along with memory, I/O ports and timer that controls the functions of an electronic device.</a:t>
            </a:r>
          </a:p>
          <a:p>
            <a:pPr algn="ctr" fontAlgn="base">
              <a:buNone/>
            </a:pPr>
            <a:r>
              <a:rPr lang="en-US" sz="2400" dirty="0">
                <a:latin typeface="Times New Roman" pitchFamily="18" charset="0"/>
                <a:cs typeface="Times New Roman" pitchFamily="18" charset="0"/>
              </a:rPr>
              <a:t>or </a:t>
            </a:r>
          </a:p>
          <a:p>
            <a:pPr algn="just"/>
            <a:r>
              <a:rPr lang="en-US" sz="2400" dirty="0">
                <a:latin typeface="Times New Roman" pitchFamily="18" charset="0"/>
                <a:cs typeface="Times New Roman" pitchFamily="18" charset="0"/>
              </a:rPr>
              <a:t>A Microcontroller </a:t>
            </a:r>
            <a:r>
              <a:rPr lang="en-US" sz="2400">
                <a:latin typeface="Times New Roman" pitchFamily="18" charset="0"/>
                <a:cs typeface="Times New Roman" pitchFamily="18" charset="0"/>
              </a:rPr>
              <a:t>is a microcomputer</a:t>
            </a:r>
            <a:r>
              <a:rPr lang="en-US" sz="2400" dirty="0">
                <a:latin typeface="Times New Roman" pitchFamily="18" charset="0"/>
                <a:cs typeface="Times New Roman" pitchFamily="18" charset="0"/>
              </a:rPr>
              <a:t>, which is designed to perform the specific tasks of embedded systems.</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88640"/>
            <a:ext cx="8229600" cy="5937523"/>
          </a:xfrm>
        </p:spPr>
        <p:txBody>
          <a:bodyPr>
            <a:normAutofit lnSpcReduction="10000"/>
          </a:bodyPr>
          <a:lstStyle/>
          <a:p>
            <a:pPr marL="0" indent="0">
              <a:buNone/>
            </a:pPr>
            <a:r>
              <a:rPr lang="en-US" sz="1800" b="1" dirty="0">
                <a:solidFill>
                  <a:srgbClr val="FF0000"/>
                </a:solidFill>
                <a:latin typeface="Times New Roman" panose="02020603050405020304" pitchFamily="18" charset="0"/>
                <a:cs typeface="Times New Roman" panose="02020603050405020304" pitchFamily="18" charset="0"/>
              </a:rPr>
              <a:t>4. Register indirect addressing Mode</a:t>
            </a:r>
          </a:p>
          <a:p>
            <a:pPr marL="0" indent="0">
              <a:buNone/>
            </a:pPr>
            <a:r>
              <a:rPr lang="en-US" sz="1800" dirty="0">
                <a:latin typeface="Times New Roman" panose="02020603050405020304" pitchFamily="18" charset="0"/>
                <a:cs typeface="Times New Roman" panose="02020603050405020304" pitchFamily="18" charset="0"/>
              </a:rPr>
              <a:t>In this mode, the source or destination address is given in the register. By using register indirect addressing mode, the internal or external addresses can be accessed. The R0 and R1 are used for 8-bit addresses, and DPTR is used for 16-bit addresses, no other registers can be used for addressing purposes. Let us see some examples of this mode.</a:t>
            </a:r>
          </a:p>
          <a:p>
            <a:pPr marL="0" indent="0">
              <a:buNone/>
            </a:pPr>
            <a:r>
              <a:rPr lang="en-US" sz="1800" dirty="0">
                <a:latin typeface="Times New Roman" panose="02020603050405020304" pitchFamily="18" charset="0"/>
                <a:cs typeface="Times New Roman" panose="02020603050405020304" pitchFamily="18" charset="0"/>
              </a:rPr>
              <a:t>MOV0E5H, @R0;</a:t>
            </a:r>
          </a:p>
          <a:p>
            <a:pPr marL="0" indent="0">
              <a:buNone/>
            </a:pPr>
            <a:r>
              <a:rPr lang="en-US" sz="1800" dirty="0">
                <a:latin typeface="Times New Roman" panose="02020603050405020304" pitchFamily="18" charset="0"/>
                <a:cs typeface="Times New Roman" panose="02020603050405020304" pitchFamily="18" charset="0"/>
              </a:rPr>
              <a:t>MOV@R1, 80H</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5. Indexed addressing mode</a:t>
            </a:r>
          </a:p>
          <a:p>
            <a:pPr marL="0" indent="0">
              <a:buNone/>
            </a:pPr>
            <a:r>
              <a:rPr lang="en-US" sz="1800" dirty="0">
                <a:latin typeface="Times New Roman" panose="02020603050405020304" pitchFamily="18" charset="0"/>
                <a:cs typeface="Times New Roman" panose="02020603050405020304" pitchFamily="18" charset="0"/>
              </a:rPr>
              <a:t>In the indexed addressing mode, the source memory can only be accessed from program memory only. The destination operand is always the register A. These are some examples of Indexed addressing mode.</a:t>
            </a:r>
          </a:p>
          <a:p>
            <a:pPr marL="0" indent="0">
              <a:buNone/>
            </a:pPr>
            <a:r>
              <a:rPr lang="en-US" sz="1800" dirty="0">
                <a:latin typeface="Times New Roman" panose="02020603050405020304" pitchFamily="18" charset="0"/>
                <a:cs typeface="Times New Roman" panose="02020603050405020304" pitchFamily="18" charset="0"/>
              </a:rPr>
              <a:t>MOVCA, @A+PC;</a:t>
            </a:r>
          </a:p>
          <a:p>
            <a:pPr marL="0" indent="0">
              <a:buNone/>
            </a:pPr>
            <a:r>
              <a:rPr lang="en-US" sz="1800" dirty="0">
                <a:latin typeface="Times New Roman" panose="02020603050405020304" pitchFamily="18" charset="0"/>
                <a:cs typeface="Times New Roman" panose="02020603050405020304" pitchFamily="18" charset="0"/>
              </a:rPr>
              <a:t>MOVCA, @A+DPTR;</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6. Implied Addressing Mode</a:t>
            </a:r>
          </a:p>
          <a:p>
            <a:pPr marL="0" indent="0">
              <a:buNone/>
            </a:pPr>
            <a:r>
              <a:rPr lang="en-US" sz="1800" dirty="0">
                <a:latin typeface="Times New Roman" panose="02020603050405020304" pitchFamily="18" charset="0"/>
                <a:cs typeface="Times New Roman" panose="02020603050405020304" pitchFamily="18" charset="0"/>
              </a:rPr>
              <a:t>In the implied addressing mode, there will be a single operand. These types of instruction can work on specific registers only. These types of instructions are also known as register specific instruction. Here are some examples of Implied Addressing Mode.</a:t>
            </a:r>
          </a:p>
          <a:p>
            <a:pPr marL="0" indent="0">
              <a:buNone/>
            </a:pPr>
            <a:r>
              <a:rPr lang="en-US" sz="1800" dirty="0">
                <a:latin typeface="Times New Roman" panose="02020603050405020304" pitchFamily="18" charset="0"/>
                <a:cs typeface="Times New Roman" panose="02020603050405020304" pitchFamily="18" charset="0"/>
              </a:rPr>
              <a:t>RLA;</a:t>
            </a:r>
          </a:p>
          <a:p>
            <a:pPr marL="0" indent="0">
              <a:buNone/>
            </a:pPr>
            <a:r>
              <a:rPr lang="en-US" sz="1800" dirty="0">
                <a:latin typeface="Times New Roman" panose="02020603050405020304" pitchFamily="18" charset="0"/>
                <a:cs typeface="Times New Roman" panose="02020603050405020304" pitchFamily="18" charset="0"/>
              </a:rPr>
              <a:t>SWAPA;</a:t>
            </a:r>
          </a:p>
        </p:txBody>
      </p:sp>
    </p:spTree>
    <p:extLst>
      <p:ext uri="{BB962C8B-B14F-4D97-AF65-F5344CB8AC3E}">
        <p14:creationId xmlns:p14="http://schemas.microsoft.com/office/powerpoint/2010/main" val="2567368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Timer Operation of 8051 MC</a:t>
            </a:r>
          </a:p>
        </p:txBody>
      </p:sp>
      <p:sp>
        <p:nvSpPr>
          <p:cNvPr id="3" name="Content Placeholder 2"/>
          <p:cNvSpPr>
            <a:spLocks noGrp="1"/>
          </p:cNvSpPr>
          <p:nvPr>
            <p:ph idx="1"/>
          </p:nvPr>
        </p:nvSpPr>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In Intel 8051, there are two 16-bit timer registers. These registers are known as Timer0 andTimer1. The timer registers can be used in two modes. These modes are Timer mode and the Counter mode. The only difference between these two modes is the source for incrementing the timer registers. </a:t>
            </a:r>
          </a:p>
          <a:p>
            <a:r>
              <a:rPr lang="en-US" sz="1800" dirty="0"/>
              <a:t>Timer Mode- In the timer mode, the internal machine cycles are counted.</a:t>
            </a:r>
          </a:p>
          <a:p>
            <a:r>
              <a:rPr lang="en-US" sz="1800" dirty="0"/>
              <a:t>Counter Mode- In the counter mode, the external events are counted.</a:t>
            </a:r>
          </a:p>
          <a:p>
            <a:pPr marL="0" indent="0">
              <a:buNone/>
            </a:pPr>
            <a:r>
              <a:rPr lang="en-US" sz="1800" dirty="0"/>
              <a:t>There are four different modes of the Timer or Counter. The Mode 0 to Mode 2 are for both of the Timer/Counter. Mode 3 has a different meaning for each timer register. </a:t>
            </a:r>
          </a:p>
          <a:p>
            <a:pPr marL="0" indent="0">
              <a:buNone/>
            </a:pPr>
            <a:endParaRPr lang="en-US" sz="1800" dirty="0"/>
          </a:p>
          <a:p>
            <a:pPr marL="0" indent="0">
              <a:buNone/>
            </a:pPr>
            <a:endParaRPr lang="en-US" sz="1800" dirty="0"/>
          </a:p>
          <a:p>
            <a:endParaRPr lang="en-US" sz="1800" dirty="0"/>
          </a:p>
          <a:p>
            <a:pPr marL="0" indent="0">
              <a:buNone/>
            </a:pPr>
            <a:endParaRPr lang="en-US" sz="1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86708744"/>
              </p:ext>
            </p:extLst>
          </p:nvPr>
        </p:nvGraphicFramePr>
        <p:xfrm>
          <a:off x="527229" y="5373216"/>
          <a:ext cx="7867071" cy="1211580"/>
        </p:xfrm>
        <a:graphic>
          <a:graphicData uri="http://schemas.openxmlformats.org/drawingml/2006/table">
            <a:tbl>
              <a:tblPr/>
              <a:tblGrid>
                <a:gridCol w="1548635">
                  <a:extLst>
                    <a:ext uri="{9D8B030D-6E8A-4147-A177-3AD203B41FA5}">
                      <a16:colId xmlns:a16="http://schemas.microsoft.com/office/drawing/2014/main" val="20000"/>
                    </a:ext>
                  </a:extLst>
                </a:gridCol>
                <a:gridCol w="1321502">
                  <a:extLst>
                    <a:ext uri="{9D8B030D-6E8A-4147-A177-3AD203B41FA5}">
                      <a16:colId xmlns:a16="http://schemas.microsoft.com/office/drawing/2014/main" val="20001"/>
                    </a:ext>
                  </a:extLst>
                </a:gridCol>
                <a:gridCol w="660751">
                  <a:extLst>
                    <a:ext uri="{9D8B030D-6E8A-4147-A177-3AD203B41FA5}">
                      <a16:colId xmlns:a16="http://schemas.microsoft.com/office/drawing/2014/main" val="20002"/>
                    </a:ext>
                  </a:extLst>
                </a:gridCol>
                <a:gridCol w="598807">
                  <a:extLst>
                    <a:ext uri="{9D8B030D-6E8A-4147-A177-3AD203B41FA5}">
                      <a16:colId xmlns:a16="http://schemas.microsoft.com/office/drawing/2014/main" val="20003"/>
                    </a:ext>
                  </a:extLst>
                </a:gridCol>
                <a:gridCol w="598807">
                  <a:extLst>
                    <a:ext uri="{9D8B030D-6E8A-4147-A177-3AD203B41FA5}">
                      <a16:colId xmlns:a16="http://schemas.microsoft.com/office/drawing/2014/main" val="20004"/>
                    </a:ext>
                  </a:extLst>
                </a:gridCol>
                <a:gridCol w="1342151">
                  <a:extLst>
                    <a:ext uri="{9D8B030D-6E8A-4147-A177-3AD203B41FA5}">
                      <a16:colId xmlns:a16="http://schemas.microsoft.com/office/drawing/2014/main" val="20005"/>
                    </a:ext>
                  </a:extLst>
                </a:gridCol>
                <a:gridCol w="516212">
                  <a:extLst>
                    <a:ext uri="{9D8B030D-6E8A-4147-A177-3AD203B41FA5}">
                      <a16:colId xmlns:a16="http://schemas.microsoft.com/office/drawing/2014/main" val="20006"/>
                    </a:ext>
                  </a:extLst>
                </a:gridCol>
                <a:gridCol w="640103">
                  <a:extLst>
                    <a:ext uri="{9D8B030D-6E8A-4147-A177-3AD203B41FA5}">
                      <a16:colId xmlns:a16="http://schemas.microsoft.com/office/drawing/2014/main" val="20007"/>
                    </a:ext>
                  </a:extLst>
                </a:gridCol>
                <a:gridCol w="640103">
                  <a:extLst>
                    <a:ext uri="{9D8B030D-6E8A-4147-A177-3AD203B41FA5}">
                      <a16:colId xmlns:a16="http://schemas.microsoft.com/office/drawing/2014/main" val="20008"/>
                    </a:ext>
                  </a:extLst>
                </a:gridCol>
              </a:tblGrid>
              <a:tr h="0">
                <a:tc>
                  <a:txBody>
                    <a:bodyPr/>
                    <a:lstStyle/>
                    <a:p>
                      <a:pPr algn="l"/>
                      <a:r>
                        <a:rPr lang="en-US" dirty="0">
                          <a:effectLst/>
                        </a:rPr>
                        <a:t>Timer</a:t>
                      </a:r>
                      <a:br>
                        <a:rPr lang="en-US" dirty="0">
                          <a:effectLst/>
                        </a:rPr>
                      </a:br>
                      <a:endParaRPr lang="en-US" dirty="0">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gridSpan="4">
                  <a:txBody>
                    <a:bodyPr/>
                    <a:lstStyle/>
                    <a:p>
                      <a:pPr algn="l"/>
                      <a:r>
                        <a:rPr lang="en-US">
                          <a:effectLst/>
                        </a:rPr>
                        <a:t>Timer1 Mode</a:t>
                      </a:r>
                      <a:br>
                        <a:rPr lang="en-US">
                          <a:effectLst/>
                        </a:rPr>
                      </a:br>
                      <a:endParaRPr lang="en-US">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a:r>
                        <a:rPr lang="en-US" dirty="0">
                          <a:effectLst/>
                        </a:rPr>
                        <a:t>Timer0 Mode</a:t>
                      </a:r>
                      <a:br>
                        <a:rPr lang="en-US" dirty="0">
                          <a:effectLst/>
                        </a:rPr>
                      </a:br>
                      <a:endParaRPr lang="en-US" dirty="0">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3350">
                <a:tc>
                  <a:txBody>
                    <a:bodyPr/>
                    <a:lstStyle/>
                    <a:p>
                      <a:r>
                        <a:rPr lang="en-US">
                          <a:effectLst/>
                        </a:rPr>
                        <a:t>Bit Details</a:t>
                      </a:r>
                      <a:br>
                        <a:rPr lang="en-US">
                          <a:effectLst/>
                        </a:rPr>
                      </a:br>
                      <a:endParaRPr lang="en-US">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a:txBody>
                    <a:bodyPr/>
                    <a:lstStyle/>
                    <a:p>
                      <a:r>
                        <a:rPr lang="en-US">
                          <a:effectLst/>
                        </a:rPr>
                        <a:t>Gate (G)</a:t>
                      </a:r>
                      <a:br>
                        <a:rPr lang="en-US">
                          <a:effectLst/>
                        </a:rPr>
                      </a:br>
                      <a:endParaRPr lang="en-US">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a:txBody>
                    <a:bodyPr/>
                    <a:lstStyle/>
                    <a:p>
                      <a:r>
                        <a:rPr lang="en-US">
                          <a:effectLst/>
                        </a:rPr>
                        <a:t>C/T</a:t>
                      </a:r>
                      <a:br>
                        <a:rPr lang="en-US">
                          <a:effectLst/>
                        </a:rPr>
                      </a:br>
                      <a:endParaRPr lang="en-US">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a:txBody>
                    <a:bodyPr/>
                    <a:lstStyle/>
                    <a:p>
                      <a:r>
                        <a:rPr lang="en-US">
                          <a:effectLst/>
                        </a:rPr>
                        <a:t>M1</a:t>
                      </a:r>
                      <a:br>
                        <a:rPr lang="en-US">
                          <a:effectLst/>
                        </a:rPr>
                      </a:br>
                      <a:endParaRPr lang="en-US">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a:txBody>
                    <a:bodyPr/>
                    <a:lstStyle/>
                    <a:p>
                      <a:r>
                        <a:rPr lang="en-US" dirty="0">
                          <a:effectLst/>
                        </a:rPr>
                        <a:t>M0</a:t>
                      </a:r>
                      <a:br>
                        <a:rPr lang="en-US" dirty="0">
                          <a:effectLst/>
                        </a:rPr>
                      </a:br>
                      <a:endParaRPr lang="en-US" dirty="0">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a:txBody>
                    <a:bodyPr/>
                    <a:lstStyle/>
                    <a:p>
                      <a:r>
                        <a:rPr lang="en-US">
                          <a:effectLst/>
                        </a:rPr>
                        <a:t>Gate (G)</a:t>
                      </a:r>
                      <a:br>
                        <a:rPr lang="en-US">
                          <a:effectLst/>
                        </a:rPr>
                      </a:br>
                      <a:endParaRPr lang="en-US">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a:txBody>
                    <a:bodyPr/>
                    <a:lstStyle/>
                    <a:p>
                      <a:r>
                        <a:rPr lang="en-US">
                          <a:effectLst/>
                        </a:rPr>
                        <a:t>C/T</a:t>
                      </a:r>
                      <a:br>
                        <a:rPr lang="en-US">
                          <a:effectLst/>
                        </a:rPr>
                      </a:br>
                      <a:endParaRPr lang="en-US">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a:txBody>
                    <a:bodyPr/>
                    <a:lstStyle/>
                    <a:p>
                      <a:r>
                        <a:rPr lang="en-US">
                          <a:effectLst/>
                        </a:rPr>
                        <a:t>M1</a:t>
                      </a:r>
                      <a:br>
                        <a:rPr lang="en-US">
                          <a:effectLst/>
                        </a:rPr>
                      </a:br>
                      <a:endParaRPr lang="en-US">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a:txBody>
                    <a:bodyPr/>
                    <a:lstStyle/>
                    <a:p>
                      <a:r>
                        <a:rPr lang="en-US" dirty="0">
                          <a:effectLst/>
                        </a:rPr>
                        <a:t>M0</a:t>
                      </a: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389091" y="4123737"/>
            <a:ext cx="80052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TMOD Register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TMOD(Timer Mode) is an SFR. The address of this register is 89H. This is not bit-addressable.</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679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344"/>
            <a:ext cx="8229600" cy="5937523"/>
          </a:xfrm>
        </p:spPr>
        <p:txBody>
          <a:bodyPr/>
          <a:lstStyle/>
          <a:p>
            <a:pPr marL="0" indent="0">
              <a:buNone/>
            </a:pPr>
            <a:r>
              <a:rPr lang="en-US" sz="1800" b="1" dirty="0">
                <a:solidFill>
                  <a:srgbClr val="FF0000"/>
                </a:solidFill>
                <a:latin typeface="Times New Roman" panose="02020603050405020304" pitchFamily="18" charset="0"/>
                <a:cs typeface="Times New Roman" panose="02020603050405020304" pitchFamily="18" charset="0"/>
              </a:rPr>
              <a:t>Mode 0 of Timer/Counter</a:t>
            </a:r>
          </a:p>
          <a:p>
            <a:pPr marL="0" indent="0">
              <a:buNone/>
            </a:pPr>
            <a:r>
              <a:rPr lang="en-US" sz="1800" dirty="0">
                <a:latin typeface="Times New Roman" panose="02020603050405020304" pitchFamily="18" charset="0"/>
                <a:cs typeface="Times New Roman" panose="02020603050405020304" pitchFamily="18" charset="0"/>
              </a:rPr>
              <a:t>The Mode 0 operation is the 8-bit timer or counter with a 5-bit pre-scaler. So it is a 13-bit timer/counter. It uses 5 bits of TL0 or TL1 and all of the 8-bits of TH0 or TH1.</a:t>
            </a:r>
          </a:p>
          <a:p>
            <a:pPr marL="0" indent="0">
              <a:buNone/>
            </a:pPr>
            <a:endParaRPr lang="en-US" dirty="0"/>
          </a:p>
          <a:p>
            <a:pPr marL="0" indent="0">
              <a:buNone/>
            </a:pPr>
            <a:endParaRPr lang="en-US" sz="18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Mode 1 of Timer/Counter</a:t>
            </a:r>
          </a:p>
          <a:p>
            <a:pPr marL="0" indent="0">
              <a:buNone/>
            </a:pPr>
            <a:r>
              <a:rPr lang="en-US" sz="1800" dirty="0">
                <a:latin typeface="Times New Roman" panose="02020603050405020304" pitchFamily="18" charset="0"/>
                <a:cs typeface="Times New Roman" panose="02020603050405020304" pitchFamily="18" charset="0"/>
              </a:rPr>
              <a:t>The Mode 1 operation is the 16-bit timer or counter. In the following diagram, we are using Mode 1 for Timer0.</a:t>
            </a:r>
          </a:p>
          <a:p>
            <a:pPr marL="0" indent="0">
              <a:buNone/>
            </a:pPr>
            <a:endParaRPr lang="en-US"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11560" y="1196752"/>
            <a:ext cx="7632848" cy="819150"/>
          </a:xfrm>
          <a:prstGeom prst="rect">
            <a:avLst/>
          </a:prstGeom>
        </p:spPr>
      </p:pic>
      <p:pic>
        <p:nvPicPr>
          <p:cNvPr id="5" name="Picture 4"/>
          <p:cNvPicPr>
            <a:picLocks noChangeAspect="1"/>
          </p:cNvPicPr>
          <p:nvPr/>
        </p:nvPicPr>
        <p:blipFill>
          <a:blip r:embed="rId3"/>
          <a:stretch>
            <a:fillRect/>
          </a:stretch>
        </p:blipFill>
        <p:spPr>
          <a:xfrm>
            <a:off x="490087" y="3336805"/>
            <a:ext cx="7857839" cy="922136"/>
          </a:xfrm>
          <a:prstGeom prst="rect">
            <a:avLst/>
          </a:prstGeom>
        </p:spPr>
      </p:pic>
      <p:sp>
        <p:nvSpPr>
          <p:cNvPr id="6" name="Rectangle 5"/>
          <p:cNvSpPr/>
          <p:nvPr/>
        </p:nvSpPr>
        <p:spPr>
          <a:xfrm>
            <a:off x="482672" y="4368366"/>
            <a:ext cx="8204127" cy="923330"/>
          </a:xfrm>
          <a:prstGeom prst="rect">
            <a:avLst/>
          </a:prstGeom>
        </p:spPr>
        <p:txBody>
          <a:bodyPr wrap="square">
            <a:spAutoFit/>
          </a:bodyPr>
          <a:lstStyle/>
          <a:p>
            <a:r>
              <a:rPr lang="en-US" b="1" dirty="0">
                <a:solidFill>
                  <a:srgbClr val="FF0000"/>
                </a:solidFill>
                <a:latin typeface="Times New Roman" panose="02020603050405020304" pitchFamily="18" charset="0"/>
                <a:cs typeface="Times New Roman" panose="02020603050405020304" pitchFamily="18" charset="0"/>
              </a:rPr>
              <a:t>Mode 2 of Timer/Counter</a:t>
            </a:r>
          </a:p>
          <a:p>
            <a:r>
              <a:rPr lang="en-US" dirty="0">
                <a:latin typeface="Times New Roman" panose="02020603050405020304" pitchFamily="18" charset="0"/>
                <a:cs typeface="Times New Roman" panose="02020603050405020304" pitchFamily="18" charset="0"/>
              </a:rPr>
              <a:t>The Mode 2 operation is the 8-bit auto reload timer or counter. In the following diagram, we are using Mode 2 for Timer1.</a:t>
            </a:r>
          </a:p>
        </p:txBody>
      </p:sp>
      <p:pic>
        <p:nvPicPr>
          <p:cNvPr id="7" name="Picture 6"/>
          <p:cNvPicPr>
            <a:picLocks noChangeAspect="1"/>
          </p:cNvPicPr>
          <p:nvPr/>
        </p:nvPicPr>
        <p:blipFill>
          <a:blip r:embed="rId4"/>
          <a:stretch>
            <a:fillRect/>
          </a:stretch>
        </p:blipFill>
        <p:spPr>
          <a:xfrm>
            <a:off x="611560" y="5227773"/>
            <a:ext cx="7488832" cy="1441587"/>
          </a:xfrm>
          <a:prstGeom prst="rect">
            <a:avLst/>
          </a:prstGeom>
        </p:spPr>
      </p:pic>
    </p:spTree>
    <p:extLst>
      <p:ext uri="{BB962C8B-B14F-4D97-AF65-F5344CB8AC3E}">
        <p14:creationId xmlns:p14="http://schemas.microsoft.com/office/powerpoint/2010/main" val="3681349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buNone/>
            </a:pPr>
            <a:r>
              <a:rPr lang="en-US" sz="1800" b="1" dirty="0">
                <a:solidFill>
                  <a:srgbClr val="FF0000"/>
                </a:solidFill>
                <a:latin typeface="Times New Roman" panose="02020603050405020304" pitchFamily="18" charset="0"/>
                <a:cs typeface="Times New Roman" panose="02020603050405020304" pitchFamily="18" charset="0"/>
              </a:rPr>
              <a:t>Mode 3 of Timer/Counter</a:t>
            </a:r>
          </a:p>
          <a:p>
            <a:pPr marL="0" indent="0">
              <a:buNone/>
            </a:pPr>
            <a:r>
              <a:rPr lang="en-US" sz="1800" dirty="0">
                <a:latin typeface="Times New Roman" panose="02020603050405020304" pitchFamily="18" charset="0"/>
                <a:cs typeface="Times New Roman" panose="02020603050405020304" pitchFamily="18" charset="0"/>
              </a:rPr>
              <a:t>Mode 3 is different for Timer0 and Timer1. When the Timer0 is working in mode 3, the TL0 will be used as an 8-bit timer/counter. It will be controlled by the standard Timer0 control bits, T0 and INT0 inputs. The TH0 is used as an 8-bit timer but not the counter. This is controlled by Timer1 Control bit TR1. When the TH0 overflows from FFH to 00H, then TF1 is set to 1. In the following diagram, we can Timer0 in Mode 3.</a:t>
            </a:r>
          </a:p>
          <a:p>
            <a:endParaRPr lang="en-US"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55576" y="2420888"/>
            <a:ext cx="7056784" cy="3168352"/>
          </a:xfrm>
          <a:prstGeom prst="rect">
            <a:avLst/>
          </a:prstGeom>
        </p:spPr>
      </p:pic>
    </p:spTree>
    <p:extLst>
      <p:ext uri="{BB962C8B-B14F-4D97-AF65-F5344CB8AC3E}">
        <p14:creationId xmlns:p14="http://schemas.microsoft.com/office/powerpoint/2010/main" val="1730159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Interrupts in 8051</a:t>
            </a:r>
          </a:p>
        </p:txBody>
      </p:sp>
      <p:sp>
        <p:nvSpPr>
          <p:cNvPr id="3" name="Content Placeholder 2"/>
          <p:cNvSpPr>
            <a:spLocks noGrp="1"/>
          </p:cNvSpPr>
          <p:nvPr>
            <p:ph idx="1"/>
          </p:nvPr>
        </p:nvSpPr>
        <p:spPr>
          <a:xfrm>
            <a:off x="457200" y="1268760"/>
            <a:ext cx="8229600" cy="4857403"/>
          </a:xfrm>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Interrupts are the events that temporarily suspend the main program, pass the control to the external sources and execute their task. </a:t>
            </a:r>
            <a:r>
              <a:rPr lang="en-US" sz="1800" dirty="0"/>
              <a:t>8051 has 5 interrupt signals:</a:t>
            </a:r>
          </a:p>
          <a:p>
            <a:pPr marL="0" indent="0">
              <a:buNone/>
            </a:pPr>
            <a:r>
              <a:rPr lang="en-US" sz="1800" dirty="0">
                <a:latin typeface="Times New Roman" panose="02020603050405020304" pitchFamily="18" charset="0"/>
                <a:cs typeface="Times New Roman" panose="02020603050405020304" pitchFamily="18" charset="0"/>
              </a:rPr>
              <a:t>1. Timer 0 overflow interrupt- TF0</a:t>
            </a:r>
          </a:p>
          <a:p>
            <a:pPr marL="0" indent="0">
              <a:buNone/>
            </a:pPr>
            <a:r>
              <a:rPr lang="en-US" sz="1800" dirty="0">
                <a:latin typeface="Times New Roman" panose="02020603050405020304" pitchFamily="18" charset="0"/>
                <a:cs typeface="Times New Roman" panose="02020603050405020304" pitchFamily="18" charset="0"/>
              </a:rPr>
              <a:t>2. Timer 1 overflow interrupt- TF1</a:t>
            </a:r>
          </a:p>
          <a:p>
            <a:pPr marL="0" indent="0">
              <a:buNone/>
            </a:pPr>
            <a:r>
              <a:rPr lang="en-US" sz="1800" dirty="0">
                <a:latin typeface="Times New Roman" panose="02020603050405020304" pitchFamily="18" charset="0"/>
                <a:cs typeface="Times New Roman" panose="02020603050405020304" pitchFamily="18" charset="0"/>
              </a:rPr>
              <a:t>3. External hardware interrupt- INT0</a:t>
            </a:r>
          </a:p>
          <a:p>
            <a:pPr marL="0" indent="0">
              <a:buNone/>
            </a:pPr>
            <a:r>
              <a:rPr lang="en-US" sz="1800" dirty="0">
                <a:latin typeface="Times New Roman" panose="02020603050405020304" pitchFamily="18" charset="0"/>
                <a:cs typeface="Times New Roman" panose="02020603050405020304" pitchFamily="18" charset="0"/>
              </a:rPr>
              <a:t>4. External hardware interrupt- INT1</a:t>
            </a:r>
          </a:p>
          <a:p>
            <a:pPr marL="0" indent="0">
              <a:buNone/>
            </a:pPr>
            <a:r>
              <a:rPr lang="en-US" sz="1800" dirty="0">
                <a:latin typeface="Times New Roman" panose="02020603050405020304" pitchFamily="18" charset="0"/>
                <a:cs typeface="Times New Roman" panose="02020603050405020304" pitchFamily="18" charset="0"/>
              </a:rPr>
              <a:t>5. Serial communication interrupt- RI/TI</a:t>
            </a:r>
          </a:p>
        </p:txBody>
      </p:sp>
      <p:pic>
        <p:nvPicPr>
          <p:cNvPr id="5" name="Picture 4"/>
          <p:cNvPicPr>
            <a:picLocks noChangeAspect="1"/>
          </p:cNvPicPr>
          <p:nvPr/>
        </p:nvPicPr>
        <p:blipFill>
          <a:blip r:embed="rId2"/>
          <a:stretch>
            <a:fillRect/>
          </a:stretch>
        </p:blipFill>
        <p:spPr>
          <a:xfrm>
            <a:off x="611560" y="3692941"/>
            <a:ext cx="6552728" cy="2295525"/>
          </a:xfrm>
          <a:prstGeom prst="rect">
            <a:avLst/>
          </a:prstGeom>
        </p:spPr>
      </p:pic>
    </p:spTree>
    <p:extLst>
      <p:ext uri="{BB962C8B-B14F-4D97-AF65-F5344CB8AC3E}">
        <p14:creationId xmlns:p14="http://schemas.microsoft.com/office/powerpoint/2010/main" val="3404433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dirty="0">
                <a:solidFill>
                  <a:srgbClr val="FF0000"/>
                </a:solidFill>
                <a:latin typeface="Times New Roman" panose="02020603050405020304" pitchFamily="18" charset="0"/>
                <a:cs typeface="Times New Roman" panose="02020603050405020304" pitchFamily="18" charset="0"/>
              </a:rPr>
              <a:t>Chapter 3</a:t>
            </a:r>
          </a:p>
        </p:txBody>
      </p:sp>
      <p:sp>
        <p:nvSpPr>
          <p:cNvPr id="5" name="Subtitle 4"/>
          <p:cNvSpPr>
            <a:spLocks noGrp="1"/>
          </p:cNvSpPr>
          <p:nvPr>
            <p:ph type="subTitle" idx="1"/>
          </p:nvPr>
        </p:nvSpPr>
        <p:spPr>
          <a:xfrm>
            <a:off x="1547664" y="3568117"/>
            <a:ext cx="6400800" cy="1752600"/>
          </a:xfrm>
        </p:spPr>
        <p:txBody>
          <a:bodyPr/>
          <a:lstStyle/>
          <a:p>
            <a:r>
              <a:rPr lang="en-US" dirty="0">
                <a:solidFill>
                  <a:schemeClr val="tx1"/>
                </a:solidFill>
                <a:latin typeface="Times New Roman" panose="02020603050405020304" pitchFamily="18" charset="0"/>
                <a:cs typeface="Times New Roman" panose="02020603050405020304" pitchFamily="18" charset="0"/>
              </a:rPr>
              <a:t>Assembly/C programming for Microcontroller</a:t>
            </a:r>
          </a:p>
        </p:txBody>
      </p:sp>
    </p:spTree>
    <p:extLst>
      <p:ext uri="{BB962C8B-B14F-4D97-AF65-F5344CB8AC3E}">
        <p14:creationId xmlns:p14="http://schemas.microsoft.com/office/powerpoint/2010/main" val="3712348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buNone/>
            </a:pPr>
            <a:r>
              <a:rPr lang="en-US" sz="1800" b="1" dirty="0">
                <a:solidFill>
                  <a:srgbClr val="FF0000"/>
                </a:solidFill>
                <a:latin typeface="Times New Roman" panose="02020603050405020304" pitchFamily="18" charset="0"/>
                <a:cs typeface="Times New Roman" panose="02020603050405020304" pitchFamily="18" charset="0"/>
              </a:rPr>
              <a:t>Assembler Directives</a:t>
            </a:r>
          </a:p>
          <a:p>
            <a:pPr marL="0" indent="0">
              <a:buNone/>
            </a:pPr>
            <a:r>
              <a:rPr lang="en-US" sz="1800" dirty="0">
                <a:latin typeface="Times New Roman" panose="02020603050405020304" pitchFamily="18" charset="0"/>
                <a:cs typeface="Times New Roman" panose="02020603050405020304" pitchFamily="18" charset="0"/>
              </a:rPr>
              <a:t>Assembler directives tell the assembler to do something other than creating the machine code for an</a:t>
            </a:r>
          </a:p>
          <a:p>
            <a:pPr marL="0" indent="0">
              <a:buNone/>
            </a:pPr>
            <a:r>
              <a:rPr lang="en-US" sz="1800" dirty="0">
                <a:latin typeface="Times New Roman" panose="02020603050405020304" pitchFamily="18" charset="0"/>
                <a:cs typeface="Times New Roman" panose="02020603050405020304" pitchFamily="18" charset="0"/>
              </a:rPr>
              <a:t>instruction. In assembly language programming, the assembler directives instruct the assembler to</a:t>
            </a:r>
          </a:p>
          <a:p>
            <a:pPr marL="0" indent="0">
              <a:buNone/>
            </a:pPr>
            <a:r>
              <a:rPr lang="en-US" sz="1800" dirty="0">
                <a:latin typeface="Times New Roman" panose="02020603050405020304" pitchFamily="18" charset="0"/>
                <a:cs typeface="Times New Roman" panose="02020603050405020304" pitchFamily="18" charset="0"/>
              </a:rPr>
              <a:t>1. Process subsequent assembly language instructions</a:t>
            </a:r>
          </a:p>
          <a:p>
            <a:pPr marL="0" indent="0">
              <a:buNone/>
            </a:pPr>
            <a:r>
              <a:rPr lang="en-US" sz="1800" dirty="0">
                <a:latin typeface="Times New Roman" panose="02020603050405020304" pitchFamily="18" charset="0"/>
                <a:cs typeface="Times New Roman" panose="02020603050405020304" pitchFamily="18" charset="0"/>
              </a:rPr>
              <a:t>2. Define program constants</a:t>
            </a:r>
          </a:p>
          <a:p>
            <a:pPr marL="0" indent="0">
              <a:buNone/>
            </a:pPr>
            <a:r>
              <a:rPr lang="en-US" sz="1800" dirty="0">
                <a:latin typeface="Times New Roman" panose="02020603050405020304" pitchFamily="18" charset="0"/>
                <a:cs typeface="Times New Roman" panose="02020603050405020304" pitchFamily="18" charset="0"/>
              </a:rPr>
              <a:t>3. Reserve space for variables</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The following are the widely used 8051 assembler directives.</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ORG (origin)</a:t>
            </a:r>
          </a:p>
          <a:p>
            <a:pPr marL="0" indent="0">
              <a:buNone/>
            </a:pPr>
            <a:r>
              <a:rPr lang="en-US" sz="1800" dirty="0">
                <a:latin typeface="Times New Roman" panose="02020603050405020304" pitchFamily="18" charset="0"/>
                <a:cs typeface="Times New Roman" panose="02020603050405020304" pitchFamily="18" charset="0"/>
              </a:rPr>
              <a:t>The ORG directive is used to indicate the starting address. It can be used only when the</a:t>
            </a:r>
          </a:p>
          <a:p>
            <a:pPr marL="0" indent="0">
              <a:buNone/>
            </a:pPr>
            <a:r>
              <a:rPr lang="en-US" sz="1800" dirty="0">
                <a:latin typeface="Times New Roman" panose="02020603050405020304" pitchFamily="18" charset="0"/>
                <a:cs typeface="Times New Roman" panose="02020603050405020304" pitchFamily="18" charset="0"/>
              </a:rPr>
              <a:t>program counter needs to be changed. The number that comes after ORG can be either in</a:t>
            </a:r>
          </a:p>
          <a:p>
            <a:pPr marL="0" indent="0">
              <a:buNone/>
            </a:pPr>
            <a:r>
              <a:rPr lang="en-US" sz="1800" dirty="0">
                <a:latin typeface="Times New Roman" panose="02020603050405020304" pitchFamily="18" charset="0"/>
                <a:cs typeface="Times New Roman" panose="02020603050405020304" pitchFamily="18" charset="0"/>
              </a:rPr>
              <a:t>hex or in decimal.</a:t>
            </a:r>
          </a:p>
          <a:p>
            <a:pPr marL="0" indent="0">
              <a:buNone/>
            </a:pPr>
            <a:r>
              <a:rPr lang="en-US" sz="1800" dirty="0" err="1">
                <a:latin typeface="Times New Roman" panose="02020603050405020304" pitchFamily="18" charset="0"/>
                <a:cs typeface="Times New Roman" panose="02020603050405020304" pitchFamily="18" charset="0"/>
              </a:rPr>
              <a:t>Eg</a:t>
            </a:r>
            <a:r>
              <a:rPr lang="en-US" sz="1800" dirty="0">
                <a:latin typeface="Times New Roman" panose="02020603050405020304" pitchFamily="18" charset="0"/>
                <a:cs typeface="Times New Roman" panose="02020603050405020304" pitchFamily="18" charset="0"/>
              </a:rPr>
              <a:t>: ORG 0000H ;Set PC to 0000.</a:t>
            </a:r>
          </a:p>
        </p:txBody>
      </p:sp>
    </p:spTree>
    <p:extLst>
      <p:ext uri="{BB962C8B-B14F-4D97-AF65-F5344CB8AC3E}">
        <p14:creationId xmlns:p14="http://schemas.microsoft.com/office/powerpoint/2010/main" val="2257473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buNone/>
            </a:pPr>
            <a:r>
              <a:rPr lang="en-US" sz="1800" b="1" dirty="0">
                <a:solidFill>
                  <a:srgbClr val="FF0000"/>
                </a:solidFill>
                <a:latin typeface="Times New Roman" panose="02020603050405020304" pitchFamily="18" charset="0"/>
                <a:cs typeface="Times New Roman" panose="02020603050405020304" pitchFamily="18" charset="0"/>
              </a:rPr>
              <a:t>EQU and SET</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EQU and SET directives assign numerical value or register name to the specified symbol name</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DB (DEFINE BYTE)</a:t>
            </a:r>
          </a:p>
          <a:p>
            <a:pPr marL="0" indent="0">
              <a:buNone/>
            </a:pPr>
            <a:r>
              <a:rPr lang="en-US" sz="1800" dirty="0">
                <a:latin typeface="Times New Roman" panose="02020603050405020304" pitchFamily="18" charset="0"/>
                <a:cs typeface="Times New Roman" panose="02020603050405020304" pitchFamily="18" charset="0"/>
              </a:rPr>
              <a:t>The DB directive is used to define an 8 bit data. DB directive initializes memory with 8 bit values. The numbers can be in decimal, binary, hex or in ASCII formats. For decimal, the 'D‘ after the decimal number is optional, but for binary and hexadecimal, 'B' and ‘H’ are required.</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END</a:t>
            </a:r>
          </a:p>
          <a:p>
            <a:pPr marL="0" indent="0">
              <a:buNone/>
            </a:pPr>
            <a:r>
              <a:rPr lang="en-US" sz="1800" dirty="0">
                <a:latin typeface="Times New Roman" panose="02020603050405020304" pitchFamily="18" charset="0"/>
                <a:cs typeface="Times New Roman" panose="02020603050405020304" pitchFamily="18" charset="0"/>
              </a:rPr>
              <a:t>The END directive signals the end of the assembly module. It indicates the end of the</a:t>
            </a:r>
          </a:p>
          <a:p>
            <a:pPr marL="0" indent="0">
              <a:buNone/>
            </a:pPr>
            <a:r>
              <a:rPr lang="en-US" sz="1800" dirty="0">
                <a:latin typeface="Times New Roman" panose="02020603050405020304" pitchFamily="18" charset="0"/>
                <a:cs typeface="Times New Roman" panose="02020603050405020304" pitchFamily="18" charset="0"/>
              </a:rPr>
              <a:t>program to the assembler. Any text in the assembly file that appears after the END directive is ignored. If the END statement is missing, the assembler will generate an error message.</a:t>
            </a:r>
          </a:p>
        </p:txBody>
      </p:sp>
    </p:spTree>
    <p:extLst>
      <p:ext uri="{BB962C8B-B14F-4D97-AF65-F5344CB8AC3E}">
        <p14:creationId xmlns:p14="http://schemas.microsoft.com/office/powerpoint/2010/main" val="3187386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16632"/>
            <a:ext cx="8229600" cy="1872208"/>
          </a:xfrm>
        </p:spPr>
        <p:txBody>
          <a:bodyPr>
            <a:normAutofit fontScale="90000"/>
          </a:bodyPr>
          <a:lstStyle/>
          <a:p>
            <a:pPr algn="l"/>
            <a:br>
              <a:rPr lang="en-US" sz="1800" b="1" dirty="0">
                <a:solidFill>
                  <a:srgbClr val="FF0000"/>
                </a:solidFill>
                <a:latin typeface="Times New Roman" panose="02020603050405020304" pitchFamily="18" charset="0"/>
                <a:cs typeface="Times New Roman" panose="02020603050405020304" pitchFamily="18" charset="0"/>
              </a:rPr>
            </a:br>
            <a:r>
              <a:rPr lang="en-US" sz="1800" b="1" dirty="0">
                <a:solidFill>
                  <a:srgbClr val="FF0000"/>
                </a:solidFill>
                <a:latin typeface="Times New Roman" panose="02020603050405020304" pitchFamily="18" charset="0"/>
                <a:cs typeface="Times New Roman" panose="02020603050405020304" pitchFamily="18" charset="0"/>
              </a:rPr>
              <a:t>Assembler Operation</a:t>
            </a:r>
            <a:br>
              <a:rPr lang="en-US" sz="1800" b="1" dirty="0">
                <a:solidFill>
                  <a:srgbClr val="FF0000"/>
                </a:solidFill>
                <a:latin typeface="Times New Roman" panose="02020603050405020304" pitchFamily="18" charset="0"/>
                <a:cs typeface="Times New Roman" panose="02020603050405020304" pitchFamily="18" charset="0"/>
              </a:rPr>
            </a:br>
            <a:br>
              <a:rPr lang="en-US" sz="1800" b="1" dirty="0">
                <a:solidFill>
                  <a:srgbClr val="FF0000"/>
                </a:solidFill>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The assembly language is a fully hardware related programming language. The embedded designers must have sufficient knowledge on hardware of particular processor or controllers before writing the program. The assembly language is developed by mnemonics; therefore, users cannot understand it easily to modify the program. Microcontrollers or processors  can understand only binary language in the form of ‘0s or 1s’; An assembler converts the assembly language to binary language, and then stores it in the microcontroller memory to perform the specific task.</a:t>
            </a:r>
          </a:p>
        </p:txBody>
      </p:sp>
      <p:pic>
        <p:nvPicPr>
          <p:cNvPr id="6" name="Content Placeholder 5"/>
          <p:cNvPicPr>
            <a:picLocks noGrp="1" noChangeAspect="1"/>
          </p:cNvPicPr>
          <p:nvPr>
            <p:ph idx="1"/>
          </p:nvPr>
        </p:nvPicPr>
        <p:blipFill>
          <a:blip r:embed="rId2"/>
          <a:stretch>
            <a:fillRect/>
          </a:stretch>
        </p:blipFill>
        <p:spPr>
          <a:xfrm>
            <a:off x="3131840" y="2358230"/>
            <a:ext cx="3240360" cy="3375025"/>
          </a:xfrm>
          <a:prstGeom prst="rect">
            <a:avLst/>
          </a:prstGeom>
        </p:spPr>
      </p:pic>
    </p:spTree>
    <p:extLst>
      <p:ext uri="{BB962C8B-B14F-4D97-AF65-F5344CB8AC3E}">
        <p14:creationId xmlns:p14="http://schemas.microsoft.com/office/powerpoint/2010/main" val="1724440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lnSpcReduction="10000"/>
          </a:bodyPr>
          <a:lstStyle/>
          <a:p>
            <a:pPr marL="0" indent="0">
              <a:buNone/>
            </a:pPr>
            <a:r>
              <a:rPr lang="en-US" sz="1800" b="1" dirty="0">
                <a:solidFill>
                  <a:srgbClr val="FF0000"/>
                </a:solidFill>
                <a:latin typeface="Times New Roman" panose="02020603050405020304" pitchFamily="18" charset="0"/>
                <a:cs typeface="Times New Roman" panose="02020603050405020304" pitchFamily="18" charset="0"/>
              </a:rPr>
              <a:t>Compiler</a:t>
            </a:r>
          </a:p>
          <a:p>
            <a:pPr marL="0" indent="0">
              <a:buNone/>
            </a:pPr>
            <a:r>
              <a:rPr lang="en-US" sz="1800" dirty="0">
                <a:latin typeface="Times New Roman" panose="02020603050405020304" pitchFamily="18" charset="0"/>
                <a:cs typeface="Times New Roman" panose="02020603050405020304" pitchFamily="18" charset="0"/>
              </a:rPr>
              <a:t>Compiler is a program that transforms higher language source code(such as c code) to the lower language code(assembly language/machine code/binary code/object code).</a:t>
            </a:r>
          </a:p>
          <a:p>
            <a:pPr marL="0" indent="0">
              <a:buNone/>
            </a:pPr>
            <a:endParaRPr lang="en-US" dirty="0"/>
          </a:p>
          <a:p>
            <a:pPr marL="0" indent="0">
              <a:buNone/>
            </a:pPr>
            <a:endParaRPr lang="en-US" dirty="0"/>
          </a:p>
          <a:p>
            <a:pPr marL="0" indent="0">
              <a:buNone/>
            </a:pPr>
            <a:endParaRPr lang="en-US" dirty="0"/>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Debugger</a:t>
            </a:r>
          </a:p>
          <a:p>
            <a:pPr marL="0" indent="0" algn="just">
              <a:buNone/>
            </a:pPr>
            <a:r>
              <a:rPr lang="en-US" sz="1800" dirty="0">
                <a:latin typeface="Times New Roman" panose="02020603050405020304" pitchFamily="18" charset="0"/>
                <a:cs typeface="Times New Roman" panose="02020603050405020304" pitchFamily="18" charset="0"/>
              </a:rPr>
              <a:t>AA debugger is a computer program used by programmers to test and debug a target program. Debuggers may use instruction-set simulators, rather than running a program directly on the processor to achieve a higher level of control over its execution. This allows debuggers to stop or halt the program according to specific conditions. However, use of simulators decreases execution speed.</a:t>
            </a:r>
          </a:p>
          <a:p>
            <a:pPr marL="0" indent="0" algn="just">
              <a:buNone/>
            </a:pPr>
            <a:r>
              <a:rPr lang="en-US" sz="1800" dirty="0">
                <a:latin typeface="Times New Roman" panose="02020603050405020304" pitchFamily="18" charset="0"/>
                <a:cs typeface="Times New Roman" panose="02020603050405020304" pitchFamily="18" charset="0"/>
              </a:rPr>
              <a:t>When a program crashes, debuggers show the position of the error in the target program. Most debuggers also are capable of running programs in a step-by-step mode, besides stopping on specific points. They also can often modify the state of programs while they are running. debugger is a software program  used to test and find bugs (errors) in other programs.</a:t>
            </a:r>
          </a:p>
        </p:txBody>
      </p:sp>
      <p:pic>
        <p:nvPicPr>
          <p:cNvPr id="4" name="Picture 3"/>
          <p:cNvPicPr>
            <a:picLocks noChangeAspect="1"/>
          </p:cNvPicPr>
          <p:nvPr/>
        </p:nvPicPr>
        <p:blipFill>
          <a:blip r:embed="rId2"/>
          <a:stretch>
            <a:fillRect/>
          </a:stretch>
        </p:blipFill>
        <p:spPr>
          <a:xfrm>
            <a:off x="2267744" y="1556792"/>
            <a:ext cx="4032448" cy="1440160"/>
          </a:xfrm>
          <a:prstGeom prst="rect">
            <a:avLst/>
          </a:prstGeom>
        </p:spPr>
      </p:pic>
    </p:spTree>
    <p:extLst>
      <p:ext uri="{BB962C8B-B14F-4D97-AF65-F5344CB8AC3E}">
        <p14:creationId xmlns:p14="http://schemas.microsoft.com/office/powerpoint/2010/main" val="3408123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srcRect/>
          <a:stretch>
            <a:fillRect/>
          </a:stretch>
        </p:blipFill>
        <p:spPr bwMode="auto">
          <a:xfrm>
            <a:off x="1214414" y="357167"/>
            <a:ext cx="6643734" cy="5715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b="1" dirty="0">
                <a:solidFill>
                  <a:srgbClr val="FF0000"/>
                </a:solidFill>
                <a:latin typeface="Times New Roman" panose="02020603050405020304" pitchFamily="18" charset="0"/>
                <a:cs typeface="Times New Roman" panose="02020603050405020304" pitchFamily="18" charset="0"/>
              </a:rPr>
              <a:t>Chapter 4</a:t>
            </a:r>
          </a:p>
        </p:txBody>
      </p:sp>
      <p:sp>
        <p:nvSpPr>
          <p:cNvPr id="5" name="Subtitle 4"/>
          <p:cNvSpPr>
            <a:spLocks noGrp="1"/>
          </p:cNvSpPr>
          <p:nvPr>
            <p:ph type="subTitle" idx="1"/>
          </p:nvPr>
        </p:nvSpPr>
        <p:spPr>
          <a:xfrm>
            <a:off x="1371600" y="3600450"/>
            <a:ext cx="6400800" cy="1752600"/>
          </a:xfrm>
        </p:spPr>
        <p:txBody>
          <a:bodyPr/>
          <a:lstStyle/>
          <a:p>
            <a:r>
              <a:rPr lang="en-US" dirty="0">
                <a:solidFill>
                  <a:schemeClr val="tx1"/>
                </a:solidFill>
                <a:latin typeface="Times New Roman" panose="02020603050405020304" pitchFamily="18" charset="0"/>
                <a:cs typeface="Times New Roman" panose="02020603050405020304" pitchFamily="18" charset="0"/>
              </a:rPr>
              <a:t>Design and Interface</a:t>
            </a:r>
          </a:p>
        </p:txBody>
      </p:sp>
    </p:spTree>
    <p:extLst>
      <p:ext uri="{BB962C8B-B14F-4D97-AF65-F5344CB8AC3E}">
        <p14:creationId xmlns:p14="http://schemas.microsoft.com/office/powerpoint/2010/main" val="1086121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6480720"/>
          </a:xfrm>
        </p:spPr>
        <p:txBody>
          <a:bodyPr>
            <a:normAutofit/>
          </a:bodyPr>
          <a:lstStyle/>
          <a:p>
            <a:pPr marL="0" indent="0">
              <a:buNone/>
            </a:pPr>
            <a:r>
              <a:rPr lang="en-US" sz="2400" b="1" dirty="0">
                <a:solidFill>
                  <a:srgbClr val="FF0000"/>
                </a:solidFill>
                <a:latin typeface="Times New Roman" panose="02020603050405020304" pitchFamily="18" charset="0"/>
                <a:cs typeface="Times New Roman" panose="02020603050405020304" pitchFamily="18" charset="0"/>
              </a:rPr>
              <a:t>Keyboard Interface</a:t>
            </a:r>
          </a:p>
          <a:p>
            <a:pPr marL="0" indent="0">
              <a:buNone/>
            </a:pPr>
            <a:r>
              <a:rPr lang="en-US" sz="1800" dirty="0">
                <a:latin typeface="Times New Roman" panose="02020603050405020304" pitchFamily="18" charset="0"/>
                <a:cs typeface="Times New Roman" panose="02020603050405020304" pitchFamily="18" charset="0"/>
              </a:rPr>
              <a:t>Keypads are widely used input devices being used in various electronics and embedded projects. They are used to take inputs in the form of numbers and albhabets, and feed the same into system for further processing.</a:t>
            </a:r>
          </a:p>
          <a:p>
            <a:r>
              <a:rPr lang="en-US" sz="1800" dirty="0">
                <a:latin typeface="Times New Roman" panose="02020603050405020304" pitchFamily="18" charset="0"/>
                <a:cs typeface="Times New Roman" panose="02020603050405020304" pitchFamily="18" charset="0"/>
              </a:rPr>
              <a:t>The 8051 has 4 I/O ports P0 to P3 each with 8 I/O pins, P0.0 to P0.7,P1.0 to P1.7, P2.0 to P2.7, P3.0 to P3.7. </a:t>
            </a:r>
          </a:p>
          <a:p>
            <a:r>
              <a:rPr lang="en-US" sz="1800" dirty="0">
                <a:latin typeface="Times New Roman" panose="02020603050405020304" pitchFamily="18" charset="0"/>
                <a:cs typeface="Times New Roman" panose="02020603050405020304" pitchFamily="18" charset="0"/>
              </a:rPr>
              <a:t>Make all rows of port P0 high so that it gives high signal when key is pressed.</a:t>
            </a:r>
          </a:p>
          <a:p>
            <a:r>
              <a:rPr lang="en-US" sz="1800" dirty="0">
                <a:latin typeface="Times New Roman" panose="02020603050405020304" pitchFamily="18" charset="0"/>
                <a:cs typeface="Times New Roman" panose="02020603050405020304" pitchFamily="18" charset="0"/>
              </a:rPr>
              <a:t> See if any key is pressed by scanning the port P1 by checking all columns for non zero condition.</a:t>
            </a:r>
          </a:p>
          <a:p>
            <a:r>
              <a:rPr lang="en-US" sz="1800" dirty="0">
                <a:latin typeface="Times New Roman" panose="02020603050405020304" pitchFamily="18" charset="0"/>
                <a:cs typeface="Times New Roman" panose="02020603050405020304" pitchFamily="18" charset="0"/>
              </a:rPr>
              <a:t> If any key is pressed, to identify which key is pressed make one row high at a time.</a:t>
            </a:r>
          </a:p>
          <a:p>
            <a:r>
              <a:rPr lang="en-US" sz="1800" dirty="0">
                <a:latin typeface="Times New Roman" panose="02020603050405020304" pitchFamily="18" charset="0"/>
                <a:cs typeface="Times New Roman" panose="02020603050405020304" pitchFamily="18" charset="0"/>
              </a:rPr>
              <a:t> Initiate a counter to hold the count so that each key is counted.</a:t>
            </a:r>
          </a:p>
          <a:p>
            <a:r>
              <a:rPr lang="en-US" sz="1800" dirty="0">
                <a:latin typeface="Times New Roman" panose="02020603050405020304" pitchFamily="18" charset="0"/>
                <a:cs typeface="Times New Roman" panose="02020603050405020304" pitchFamily="18" charset="0"/>
              </a:rPr>
              <a:t> Check port P1 for nonzero condition. If any nonzero number is there in [accumulator], start column scanning by following step 9.</a:t>
            </a:r>
          </a:p>
          <a:p>
            <a:r>
              <a:rPr lang="en-US" sz="1800" dirty="0">
                <a:latin typeface="Times New Roman" panose="02020603050405020304" pitchFamily="18" charset="0"/>
                <a:cs typeface="Times New Roman" panose="02020603050405020304" pitchFamily="18" charset="0"/>
              </a:rPr>
              <a:t> Otherwise make next row high in port P1.</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891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6480720"/>
          </a:xfrm>
        </p:spPr>
        <p:txBody>
          <a:bodyPr>
            <a:normAutofit/>
          </a:bodyPr>
          <a:lstStyle/>
          <a:p>
            <a:r>
              <a:rPr lang="en-US" sz="1800" dirty="0">
                <a:latin typeface="Times New Roman" panose="02020603050405020304" pitchFamily="18" charset="0"/>
                <a:cs typeface="Times New Roman" panose="02020603050405020304" pitchFamily="18" charset="0"/>
              </a:rPr>
              <a:t>Add a count of 08h to the counter to move to the next row by repeating steps from step 6.</a:t>
            </a:r>
          </a:p>
          <a:p>
            <a:r>
              <a:rPr lang="en-US" sz="1800" dirty="0">
                <a:latin typeface="Times New Roman" panose="02020603050405020304" pitchFamily="18" charset="0"/>
                <a:cs typeface="Times New Roman" panose="02020603050405020304" pitchFamily="18" charset="0"/>
              </a:rPr>
              <a:t> If any key pressed is found, the [accumulator] content is rotated right through the carry until carry bit sets, while doing this increment the count in the counter till carry is found.</a:t>
            </a:r>
          </a:p>
          <a:p>
            <a:r>
              <a:rPr lang="en-US" sz="1800" dirty="0">
                <a:latin typeface="Times New Roman" panose="02020603050405020304" pitchFamily="18" charset="0"/>
                <a:cs typeface="Times New Roman" panose="02020603050405020304" pitchFamily="18" charset="0"/>
              </a:rPr>
              <a:t> Move the content in the counter to display in data field or to   memory location</a:t>
            </a:r>
          </a:p>
          <a:p>
            <a:r>
              <a:rPr lang="en-US" sz="1800" dirty="0">
                <a:latin typeface="Times New Roman" panose="02020603050405020304" pitchFamily="18" charset="0"/>
                <a:cs typeface="Times New Roman" panose="02020603050405020304" pitchFamily="18" charset="0"/>
              </a:rPr>
              <a:t> To repeat the procedures go to step 2. </a:t>
            </a:r>
          </a:p>
          <a:p>
            <a:pPr marL="0" indent="0">
              <a:buNone/>
            </a:pP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051720" y="2924944"/>
            <a:ext cx="5040560" cy="3277741"/>
          </a:xfrm>
          <a:prstGeom prst="rect">
            <a:avLst/>
          </a:prstGeom>
        </p:spPr>
      </p:pic>
    </p:spTree>
    <p:extLst>
      <p:ext uri="{BB962C8B-B14F-4D97-AF65-F5344CB8AC3E}">
        <p14:creationId xmlns:p14="http://schemas.microsoft.com/office/powerpoint/2010/main" val="3386285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Seven Segment Interfacing with 8051</a:t>
            </a:r>
          </a:p>
        </p:txBody>
      </p:sp>
      <p:pic>
        <p:nvPicPr>
          <p:cNvPr id="4" name="Content Placeholder 3"/>
          <p:cNvPicPr>
            <a:picLocks noGrp="1" noChangeAspect="1"/>
          </p:cNvPicPr>
          <p:nvPr>
            <p:ph idx="1"/>
          </p:nvPr>
        </p:nvPicPr>
        <p:blipFill>
          <a:blip r:embed="rId2"/>
          <a:stretch>
            <a:fillRect/>
          </a:stretch>
        </p:blipFill>
        <p:spPr>
          <a:xfrm>
            <a:off x="692603" y="1600200"/>
            <a:ext cx="7758793" cy="4525963"/>
          </a:xfrm>
          <a:prstGeom prst="rect">
            <a:avLst/>
          </a:prstGeom>
        </p:spPr>
      </p:pic>
    </p:spTree>
    <p:extLst>
      <p:ext uri="{BB962C8B-B14F-4D97-AF65-F5344CB8AC3E}">
        <p14:creationId xmlns:p14="http://schemas.microsoft.com/office/powerpoint/2010/main" val="4040061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r>
              <a:rPr lang="en-US" dirty="0"/>
              <a:t> </a:t>
            </a:r>
          </a:p>
        </p:txBody>
      </p:sp>
      <p:sp>
        <p:nvSpPr>
          <p:cNvPr id="5" name="Content Placeholder 4"/>
          <p:cNvSpPr>
            <a:spLocks noGrp="1"/>
          </p:cNvSpPr>
          <p:nvPr>
            <p:ph idx="1"/>
          </p:nvPr>
        </p:nvSpPr>
        <p:spPr>
          <a:xfrm>
            <a:off x="457200" y="0"/>
            <a:ext cx="8229600" cy="6126163"/>
          </a:xfrm>
        </p:spPr>
        <p:txBody>
          <a:bodyPr>
            <a:normAutofit/>
          </a:bodyPr>
          <a:lstStyle/>
          <a:p>
            <a:pPr marL="0" indent="0" algn="just">
              <a:buNone/>
            </a:pPr>
            <a:r>
              <a:rPr lang="en-US" sz="1800" dirty="0">
                <a:latin typeface="Times New Roman" panose="02020603050405020304" pitchFamily="18" charset="0"/>
                <a:cs typeface="Times New Roman" panose="02020603050405020304" pitchFamily="18" charset="0"/>
              </a:rPr>
              <a:t>Seven segment displays are important display units in Electronics and widely used to display numbers from 0 to 9. It can also display some character alphabets like A,B,C,H,F,E etc. LEDs arranged as a group they can either have the anode in common or cathode thus they are named as Common-Anode/Common-Cathode displays.</a:t>
            </a:r>
          </a:p>
          <a:p>
            <a:pPr marL="0" indent="0" algn="just">
              <a:buNone/>
            </a:pPr>
            <a:r>
              <a:rPr lang="en-US" sz="1800" dirty="0">
                <a:latin typeface="Times New Roman" panose="02020603050405020304" pitchFamily="18" charset="0"/>
                <a:cs typeface="Times New Roman" panose="02020603050405020304" pitchFamily="18" charset="0"/>
              </a:rPr>
              <a:t>Common Cathode: In this type of segments all the cathode terminals are made common and tied to GND. Thus the segments a to g needs a logic High signal(5v) in order to glow.</a:t>
            </a:r>
          </a:p>
          <a:p>
            <a:pPr marL="0" indent="0" algn="just">
              <a:buNone/>
            </a:pPr>
            <a:r>
              <a:rPr lang="en-US" sz="1800" dirty="0">
                <a:latin typeface="Times New Roman" panose="02020603050405020304" pitchFamily="18" charset="0"/>
                <a:cs typeface="Times New Roman" panose="02020603050405020304" pitchFamily="18" charset="0"/>
              </a:rPr>
              <a:t>Common Anode: In this type of segments all the anodes terminals are made common and tied to VCC(5v). Thus the segments a to g needs a logic LOW signal(GND) in order to glow. </a:t>
            </a:r>
          </a:p>
          <a:p>
            <a:pPr marL="0" indent="0" algn="just">
              <a:buNone/>
            </a:pPr>
            <a:r>
              <a:rPr lang="en-US" sz="1800" dirty="0">
                <a:latin typeface="Times New Roman" panose="02020603050405020304" pitchFamily="18" charset="0"/>
                <a:cs typeface="Times New Roman" panose="02020603050405020304" pitchFamily="18" charset="0"/>
              </a:rPr>
              <a:t>we have connected a,b,c,d,e,f,g,h to pins 2.0 to 2.7 port 2 of 8051.</a:t>
            </a:r>
          </a:p>
          <a:p>
            <a:pPr marL="0" indent="0" algn="just">
              <a:buNone/>
            </a:pPr>
            <a:r>
              <a:rPr lang="en-US" sz="1800" dirty="0">
                <a:latin typeface="Times New Roman" panose="02020603050405020304" pitchFamily="18" charset="0"/>
                <a:cs typeface="Times New Roman" panose="02020603050405020304" pitchFamily="18" charset="0"/>
              </a:rPr>
              <a:t>Now suppose we want to display 0, then we need to glow all the LEDs except LED which belongs to line “g” (see diagram above), so pins 2.0 to 2.6 should be at 0 (should be 0 to TURN ON the LED as per negative logic) and pin 2.7 and 2.8 should be at 1 (should be 1 to TURN OFF the LED as per negative logic). </a:t>
            </a:r>
          </a:p>
          <a:p>
            <a:pPr marL="0" indent="0" algn="just">
              <a:buNone/>
            </a:pPr>
            <a:r>
              <a:rPr lang="en-US" sz="1800" dirty="0">
                <a:latin typeface="Times New Roman" panose="02020603050405020304" pitchFamily="18" charset="0"/>
                <a:cs typeface="Times New Roman" panose="02020603050405020304" pitchFamily="18" charset="0"/>
              </a:rPr>
              <a:t>So the LEDs connected to pins 2.0 to 2.6 (a,b,c,d,e,f) will be ON and LEDs connected to 2.7 and 2.8 (g and h) will be OFF, that will create a “0” in 7 segment. </a:t>
            </a:r>
          </a:p>
        </p:txBody>
      </p:sp>
    </p:spTree>
    <p:extLst>
      <p:ext uri="{BB962C8B-B14F-4D97-AF65-F5344CB8AC3E}">
        <p14:creationId xmlns:p14="http://schemas.microsoft.com/office/powerpoint/2010/main" val="79611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LCD Interfacing with 8051</a:t>
            </a:r>
          </a:p>
        </p:txBody>
      </p:sp>
      <p:pic>
        <p:nvPicPr>
          <p:cNvPr id="4" name="Content Placeholder 3"/>
          <p:cNvPicPr>
            <a:picLocks noGrp="1" noChangeAspect="1"/>
          </p:cNvPicPr>
          <p:nvPr>
            <p:ph idx="1"/>
          </p:nvPr>
        </p:nvPicPr>
        <p:blipFill>
          <a:blip r:embed="rId2"/>
          <a:stretch>
            <a:fillRect/>
          </a:stretch>
        </p:blipFill>
        <p:spPr>
          <a:xfrm>
            <a:off x="755576" y="1268413"/>
            <a:ext cx="7560840" cy="4857750"/>
          </a:xfrm>
          <a:prstGeom prst="rect">
            <a:avLst/>
          </a:prstGeom>
        </p:spPr>
      </p:pic>
    </p:spTree>
    <p:extLst>
      <p:ext uri="{BB962C8B-B14F-4D97-AF65-F5344CB8AC3E}">
        <p14:creationId xmlns:p14="http://schemas.microsoft.com/office/powerpoint/2010/main" val="255582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algn="just"/>
            <a:r>
              <a:rPr lang="en-US" sz="1800" dirty="0">
                <a:latin typeface="Times New Roman" panose="02020603050405020304" pitchFamily="18" charset="0"/>
                <a:cs typeface="Times New Roman" panose="02020603050405020304" pitchFamily="18" charset="0"/>
              </a:rPr>
              <a:t>16×2 LCD module is a very common type of LCD module that is used in 8051 based embedded projects. It consists of 16 rows and 2 columns of 5×7 or 5×8 LCD dot matrices. </a:t>
            </a:r>
          </a:p>
          <a:p>
            <a:pPr algn="just"/>
            <a:r>
              <a:rPr lang="en-US" sz="1800" dirty="0">
                <a:latin typeface="Times New Roman" panose="02020603050405020304" pitchFamily="18" charset="0"/>
                <a:cs typeface="Times New Roman" panose="02020603050405020304" pitchFamily="18" charset="0"/>
              </a:rPr>
              <a:t>VEE pin is meant for adjusting the contrast of the LCD display and the contrast can be adjusted by varying the voltage at this pin. This is done by connecting one end of a POT to the </a:t>
            </a:r>
            <a:r>
              <a:rPr lang="en-US" sz="1800" dirty="0" err="1">
                <a:latin typeface="Times New Roman" panose="02020603050405020304" pitchFamily="18" charset="0"/>
                <a:cs typeface="Times New Roman" panose="02020603050405020304" pitchFamily="18" charset="0"/>
              </a:rPr>
              <a:t>Vcc</a:t>
            </a:r>
            <a:r>
              <a:rPr lang="en-US" sz="1800" dirty="0">
                <a:latin typeface="Times New Roman" panose="02020603050405020304" pitchFamily="18" charset="0"/>
                <a:cs typeface="Times New Roman" panose="02020603050405020304" pitchFamily="18" charset="0"/>
              </a:rPr>
              <a:t> (5V), other end to the Ground and connecting the center terminal (wiper) of </a:t>
            </a:r>
            <a:r>
              <a:rPr lang="en-US" sz="1800" dirty="0" err="1">
                <a:latin typeface="Times New Roman" panose="02020603050405020304" pitchFamily="18" charset="0"/>
                <a:cs typeface="Times New Roman" panose="02020603050405020304" pitchFamily="18" charset="0"/>
              </a:rPr>
              <a:t>of</a:t>
            </a:r>
            <a:r>
              <a:rPr lang="en-US" sz="1800" dirty="0">
                <a:latin typeface="Times New Roman" panose="02020603050405020304" pitchFamily="18" charset="0"/>
                <a:cs typeface="Times New Roman" panose="02020603050405020304" pitchFamily="18" charset="0"/>
              </a:rPr>
              <a:t> the POT to the VEE pin. R/W pin is meant for selecting between read and write modes. High level at this pin enables read mode and low level at this pin enables write mode.</a:t>
            </a:r>
          </a:p>
          <a:p>
            <a:pPr algn="just"/>
            <a:r>
              <a:rPr lang="en-US" sz="1800" dirty="0">
                <a:latin typeface="Times New Roman" panose="02020603050405020304" pitchFamily="18" charset="0"/>
                <a:cs typeface="Times New Roman" panose="02020603050405020304" pitchFamily="18" charset="0"/>
              </a:rPr>
              <a:t>E pin is for enabling the module. A high to low transition at this pin will enable the module.</a:t>
            </a:r>
          </a:p>
          <a:p>
            <a:pPr algn="just"/>
            <a:r>
              <a:rPr lang="en-US" sz="1800" dirty="0">
                <a:latin typeface="Times New Roman" panose="02020603050405020304" pitchFamily="18" charset="0"/>
                <a:cs typeface="Times New Roman" panose="02020603050405020304" pitchFamily="18" charset="0"/>
              </a:rPr>
              <a:t>DB0 to DB7 are the data pins. The data to be displayed and the command  instructions are  placed on these pins.</a:t>
            </a:r>
          </a:p>
          <a:p>
            <a:pPr algn="just"/>
            <a:r>
              <a:rPr lang="en-US" sz="1800" dirty="0">
                <a:latin typeface="Times New Roman" panose="02020603050405020304" pitchFamily="18" charset="0"/>
                <a:cs typeface="Times New Roman" panose="02020603050405020304" pitchFamily="18" charset="0"/>
              </a:rPr>
              <a:t>LED+ is the anode of the back light LED and this pin must be connected to </a:t>
            </a:r>
            <a:r>
              <a:rPr lang="en-US" sz="1800" dirty="0" err="1">
                <a:latin typeface="Times New Roman" panose="02020603050405020304" pitchFamily="18" charset="0"/>
                <a:cs typeface="Times New Roman" panose="02020603050405020304" pitchFamily="18" charset="0"/>
              </a:rPr>
              <a:t>Vcc</a:t>
            </a:r>
            <a:r>
              <a:rPr lang="en-US" sz="1800" dirty="0">
                <a:latin typeface="Times New Roman" panose="02020603050405020304" pitchFamily="18" charset="0"/>
                <a:cs typeface="Times New Roman" panose="02020603050405020304" pitchFamily="18" charset="0"/>
              </a:rPr>
              <a:t> through a suitable series current limiting resistor. LED- is the cathode of the back light LED and this pin must be connected to ground.</a:t>
            </a:r>
          </a:p>
        </p:txBody>
      </p:sp>
    </p:spTree>
    <p:extLst>
      <p:ext uri="{BB962C8B-B14F-4D97-AF65-F5344CB8AC3E}">
        <p14:creationId xmlns:p14="http://schemas.microsoft.com/office/powerpoint/2010/main" val="2503206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D/A Interfacing with 8051</a:t>
            </a:r>
          </a:p>
        </p:txBody>
      </p:sp>
      <p:pic>
        <p:nvPicPr>
          <p:cNvPr id="4" name="Content Placeholder 3"/>
          <p:cNvPicPr>
            <a:picLocks noGrp="1" noChangeAspect="1"/>
          </p:cNvPicPr>
          <p:nvPr>
            <p:ph idx="1"/>
          </p:nvPr>
        </p:nvPicPr>
        <p:blipFill>
          <a:blip r:embed="rId2"/>
          <a:stretch>
            <a:fillRect/>
          </a:stretch>
        </p:blipFill>
        <p:spPr>
          <a:xfrm>
            <a:off x="1259632" y="1600200"/>
            <a:ext cx="6840760" cy="4525963"/>
          </a:xfrm>
          <a:prstGeom prst="rect">
            <a:avLst/>
          </a:prstGeom>
        </p:spPr>
      </p:pic>
    </p:spTree>
    <p:extLst>
      <p:ext uri="{BB962C8B-B14F-4D97-AF65-F5344CB8AC3E}">
        <p14:creationId xmlns:p14="http://schemas.microsoft.com/office/powerpoint/2010/main" val="473133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algn="just"/>
            <a:r>
              <a:rPr lang="en-US" sz="1800" dirty="0">
                <a:latin typeface="Times New Roman" panose="02020603050405020304" pitchFamily="18" charset="0"/>
                <a:cs typeface="Times New Roman" panose="02020603050405020304" pitchFamily="18" charset="0"/>
              </a:rPr>
              <a:t>Microcontroller are used in wide variety of applications like for measuring and control of physical quantity like temperature, pressure, speed, distance, etc.</a:t>
            </a:r>
          </a:p>
          <a:p>
            <a:pPr algn="just"/>
            <a:r>
              <a:rPr lang="en-US" sz="1800" dirty="0">
                <a:latin typeface="Times New Roman" panose="02020603050405020304" pitchFamily="18" charset="0"/>
                <a:cs typeface="Times New Roman" panose="02020603050405020304" pitchFamily="18" charset="0"/>
              </a:rPr>
              <a:t>In these systems microcontroller generates output which is in digital form but the controlling system requires analog signal as they don't accept digital data thus making it necessary to use DAC which converts digital data into equivalent analog voltage.</a:t>
            </a:r>
          </a:p>
          <a:p>
            <a:pPr algn="just"/>
            <a:r>
              <a:rPr lang="en-US" sz="1800" dirty="0">
                <a:latin typeface="Times New Roman" panose="02020603050405020304" pitchFamily="18" charset="0"/>
                <a:cs typeface="Times New Roman" panose="02020603050405020304" pitchFamily="18" charset="0"/>
              </a:rPr>
              <a:t>In the figure shown, we use 8-bit DAC 0808. This IC converts digital data into equivalent analog Current. Hence we require an I to V converter to convert this current into equivalent voltage.</a:t>
            </a:r>
          </a:p>
          <a:p>
            <a:pPr algn="just"/>
            <a:r>
              <a:rPr lang="en-US" sz="1800" dirty="0">
                <a:latin typeface="Times New Roman" panose="02020603050405020304" pitchFamily="18" charset="0"/>
                <a:cs typeface="Times New Roman" panose="02020603050405020304" pitchFamily="18" charset="0"/>
              </a:rPr>
              <a:t>According to theory of DAC Equivalent analog output is given as:</a:t>
            </a:r>
          </a:p>
          <a:p>
            <a:pPr algn="just"/>
            <a:endParaRPr lang="en-US"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43608" y="3356992"/>
            <a:ext cx="5762625" cy="838200"/>
          </a:xfrm>
          <a:prstGeom prst="rect">
            <a:avLst/>
          </a:prstGeom>
        </p:spPr>
      </p:pic>
      <p:pic>
        <p:nvPicPr>
          <p:cNvPr id="5" name="Picture 4"/>
          <p:cNvPicPr>
            <a:picLocks noChangeAspect="1"/>
          </p:cNvPicPr>
          <p:nvPr/>
        </p:nvPicPr>
        <p:blipFill>
          <a:blip r:embed="rId3"/>
          <a:stretch>
            <a:fillRect/>
          </a:stretch>
        </p:blipFill>
        <p:spPr>
          <a:xfrm>
            <a:off x="1043608" y="5013176"/>
            <a:ext cx="5857875" cy="981075"/>
          </a:xfrm>
          <a:prstGeom prst="rect">
            <a:avLst/>
          </a:prstGeom>
        </p:spPr>
      </p:pic>
      <p:sp>
        <p:nvSpPr>
          <p:cNvPr id="6" name="Rectangle 5"/>
          <p:cNvSpPr/>
          <p:nvPr/>
        </p:nvSpPr>
        <p:spPr>
          <a:xfrm>
            <a:off x="830663" y="4419518"/>
            <a:ext cx="3751733" cy="369332"/>
          </a:xfrm>
          <a:prstGeom prst="rect">
            <a:avLst/>
          </a:prstGeom>
        </p:spPr>
        <p:txBody>
          <a:bodyPr wrap="none">
            <a:spAutoFit/>
          </a:bodyPr>
          <a:lstStyle/>
          <a:p>
            <a:r>
              <a:rPr lang="en-US" dirty="0"/>
              <a:t>1. IF data =00H [00000000], </a:t>
            </a:r>
            <a:r>
              <a:rPr lang="en-US" dirty="0" err="1"/>
              <a:t>Vref</a:t>
            </a:r>
            <a:r>
              <a:rPr lang="en-US" dirty="0"/>
              <a:t>= 10V</a:t>
            </a:r>
          </a:p>
        </p:txBody>
      </p:sp>
      <p:sp>
        <p:nvSpPr>
          <p:cNvPr id="7" name="Rectangle 6"/>
          <p:cNvSpPr/>
          <p:nvPr/>
        </p:nvSpPr>
        <p:spPr>
          <a:xfrm>
            <a:off x="830663" y="6039655"/>
            <a:ext cx="2375779" cy="369332"/>
          </a:xfrm>
          <a:prstGeom prst="rect">
            <a:avLst/>
          </a:prstGeom>
        </p:spPr>
        <p:txBody>
          <a:bodyPr wrap="none">
            <a:spAutoFit/>
          </a:bodyPr>
          <a:lstStyle/>
          <a:p>
            <a:r>
              <a:rPr lang="en-US" dirty="0"/>
              <a:t> Therefore, V0= 0 Volts.</a:t>
            </a:r>
          </a:p>
        </p:txBody>
      </p:sp>
    </p:spTree>
    <p:extLst>
      <p:ext uri="{BB962C8B-B14F-4D97-AF65-F5344CB8AC3E}">
        <p14:creationId xmlns:p14="http://schemas.microsoft.com/office/powerpoint/2010/main" val="41738949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A/D Interfacing with 8051</a:t>
            </a:r>
          </a:p>
        </p:txBody>
      </p:sp>
      <p:pic>
        <p:nvPicPr>
          <p:cNvPr id="4" name="Content Placeholder 3"/>
          <p:cNvPicPr>
            <a:picLocks noGrp="1" noChangeAspect="1"/>
          </p:cNvPicPr>
          <p:nvPr>
            <p:ph idx="1"/>
          </p:nvPr>
        </p:nvPicPr>
        <p:blipFill>
          <a:blip r:embed="rId2"/>
          <a:stretch>
            <a:fillRect/>
          </a:stretch>
        </p:blipFill>
        <p:spPr>
          <a:xfrm>
            <a:off x="971600" y="1600200"/>
            <a:ext cx="7416824" cy="4525963"/>
          </a:xfrm>
          <a:prstGeom prst="rect">
            <a:avLst/>
          </a:prstGeom>
        </p:spPr>
      </p:pic>
    </p:spTree>
    <p:extLst>
      <p:ext uri="{BB962C8B-B14F-4D97-AF65-F5344CB8AC3E}">
        <p14:creationId xmlns:p14="http://schemas.microsoft.com/office/powerpoint/2010/main" val="1392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Times New Roman" pitchFamily="18" charset="0"/>
                <a:cs typeface="Times New Roman" pitchFamily="18" charset="0"/>
              </a:rPr>
              <a:t>Difference between microprocessor and microcontroller</a:t>
            </a:r>
          </a:p>
        </p:txBody>
      </p:sp>
      <p:sp>
        <p:nvSpPr>
          <p:cNvPr id="3" name="Content Placeholder 2"/>
          <p:cNvSpPr>
            <a:spLocks noGrp="1"/>
          </p:cNvSpPr>
          <p:nvPr>
            <p:ph sz="half" idx="1"/>
          </p:nvPr>
        </p:nvSpPr>
        <p:spPr/>
        <p:txBody>
          <a:bodyPr>
            <a:normAutofit fontScale="92500" lnSpcReduction="20000"/>
          </a:bodyPr>
          <a:lstStyle/>
          <a:p>
            <a:pPr algn="ctr">
              <a:buNone/>
            </a:pPr>
            <a:r>
              <a:rPr lang="en-US" sz="2400" u="sng" dirty="0">
                <a:latin typeface="Times New Roman" pitchFamily="18" charset="0"/>
                <a:cs typeface="Times New Roman" pitchFamily="18" charset="0"/>
              </a:rPr>
              <a:t>Microprocessor</a:t>
            </a:r>
          </a:p>
          <a:p>
            <a:pPr marL="514350" indent="-514350">
              <a:buFont typeface="+mj-lt"/>
              <a:buAutoNum type="arabicPeriod"/>
            </a:pPr>
            <a:r>
              <a:rPr lang="en-US" sz="1900" dirty="0">
                <a:latin typeface="Times New Roman" pitchFamily="18" charset="0"/>
                <a:cs typeface="Times New Roman" pitchFamily="18" charset="0"/>
              </a:rPr>
              <a:t>It is a heart of computer system</a:t>
            </a:r>
          </a:p>
          <a:p>
            <a:pPr marL="514350" indent="-514350">
              <a:buFont typeface="+mj-lt"/>
              <a:buAutoNum type="arabicPeriod"/>
            </a:pPr>
            <a:r>
              <a:rPr lang="en-US" sz="1900" dirty="0">
                <a:latin typeface="Times New Roman" pitchFamily="18" charset="0"/>
                <a:cs typeface="Times New Roman" pitchFamily="18" charset="0"/>
              </a:rPr>
              <a:t>Processor, memory and I/O components are connected externally</a:t>
            </a:r>
          </a:p>
          <a:p>
            <a:pPr marL="514350" indent="-514350">
              <a:buFont typeface="+mj-lt"/>
              <a:buAutoNum type="arabicPeriod"/>
            </a:pPr>
            <a:r>
              <a:rPr lang="en-US" sz="1900" dirty="0">
                <a:latin typeface="Times New Roman" pitchFamily="18" charset="0"/>
                <a:cs typeface="Times New Roman" pitchFamily="18" charset="0"/>
              </a:rPr>
              <a:t>It consume high power</a:t>
            </a:r>
          </a:p>
          <a:p>
            <a:pPr marL="514350" indent="-514350">
              <a:buFont typeface="+mj-lt"/>
              <a:buAutoNum type="arabicPeriod"/>
            </a:pPr>
            <a:r>
              <a:rPr lang="en-US" sz="1900" dirty="0">
                <a:latin typeface="Times New Roman" pitchFamily="18" charset="0"/>
                <a:cs typeface="Times New Roman" pitchFamily="18" charset="0"/>
              </a:rPr>
              <a:t>Do not have power saving features</a:t>
            </a:r>
          </a:p>
          <a:p>
            <a:pPr marL="514350" indent="-514350">
              <a:buFont typeface="+mj-lt"/>
              <a:buAutoNum type="arabicPeriod"/>
            </a:pPr>
            <a:r>
              <a:rPr lang="en-US" sz="1900" dirty="0">
                <a:latin typeface="Times New Roman" pitchFamily="18" charset="0"/>
                <a:cs typeface="Times New Roman" pitchFamily="18" charset="0"/>
              </a:rPr>
              <a:t>Microprocessor is based on Von Neuman Architecture  where all the data and codes are stored in same memory.</a:t>
            </a:r>
          </a:p>
          <a:p>
            <a:pPr marL="514350" indent="-514350">
              <a:buFont typeface="+mj-lt"/>
              <a:buAutoNum type="arabicPeriod"/>
            </a:pPr>
            <a:r>
              <a:rPr lang="en-US" sz="1900" dirty="0">
                <a:latin typeface="Times New Roman" pitchFamily="18" charset="0"/>
                <a:cs typeface="Times New Roman" pitchFamily="18" charset="0"/>
              </a:rPr>
              <a:t>It has less number of registers</a:t>
            </a:r>
          </a:p>
          <a:p>
            <a:pPr marL="514350" indent="-514350">
              <a:buFont typeface="+mj-lt"/>
              <a:buAutoNum type="arabicPeriod"/>
            </a:pPr>
            <a:r>
              <a:rPr lang="en-US" sz="1900" dirty="0">
                <a:latin typeface="Times New Roman" pitchFamily="18" charset="0"/>
                <a:cs typeface="Times New Roman" pitchFamily="18" charset="0"/>
              </a:rPr>
              <a:t>Cost of entire system increases.</a:t>
            </a:r>
          </a:p>
          <a:p>
            <a:pPr marL="514350" indent="-514350">
              <a:buFont typeface="+mj-lt"/>
              <a:buAutoNum type="arabicPeriod"/>
            </a:pPr>
            <a:r>
              <a:rPr lang="en-US" sz="1900" dirty="0">
                <a:latin typeface="Times New Roman" pitchFamily="18" charset="0"/>
                <a:cs typeface="Times New Roman" pitchFamily="18" charset="0"/>
              </a:rPr>
              <a:t>Speed is slow</a:t>
            </a:r>
          </a:p>
          <a:p>
            <a:pPr marL="514350" indent="-514350">
              <a:buFont typeface="+mj-lt"/>
              <a:buAutoNum type="arabicPeriod"/>
            </a:pPr>
            <a:r>
              <a:rPr lang="en-US" sz="1900" dirty="0">
                <a:latin typeface="Times New Roman" pitchFamily="18" charset="0"/>
                <a:cs typeface="Times New Roman" pitchFamily="18" charset="0"/>
              </a:rPr>
              <a:t>It is mostly used in personal computers</a:t>
            </a:r>
          </a:p>
        </p:txBody>
      </p:sp>
      <p:sp>
        <p:nvSpPr>
          <p:cNvPr id="4" name="Content Placeholder 3"/>
          <p:cNvSpPr>
            <a:spLocks noGrp="1"/>
          </p:cNvSpPr>
          <p:nvPr>
            <p:ph sz="half" idx="2"/>
          </p:nvPr>
        </p:nvSpPr>
        <p:spPr/>
        <p:txBody>
          <a:bodyPr>
            <a:normAutofit fontScale="92500" lnSpcReduction="20000"/>
          </a:bodyPr>
          <a:lstStyle/>
          <a:p>
            <a:pPr algn="ctr">
              <a:buNone/>
            </a:pPr>
            <a:r>
              <a:rPr lang="en-US" sz="2400" u="sng" dirty="0">
                <a:latin typeface="Times New Roman" pitchFamily="18" charset="0"/>
                <a:cs typeface="Times New Roman" pitchFamily="18" charset="0"/>
              </a:rPr>
              <a:t>Microcontroller</a:t>
            </a:r>
          </a:p>
          <a:p>
            <a:pPr>
              <a:buFont typeface="+mj-lt"/>
              <a:buAutoNum type="arabicPeriod"/>
            </a:pPr>
            <a:r>
              <a:rPr lang="en-US" sz="1900" dirty="0">
                <a:latin typeface="Times New Roman" pitchFamily="18" charset="0"/>
                <a:cs typeface="Times New Roman" pitchFamily="18" charset="0"/>
              </a:rPr>
              <a:t>It is a heart of embedded system</a:t>
            </a:r>
          </a:p>
          <a:p>
            <a:pPr>
              <a:buFont typeface="+mj-lt"/>
              <a:buAutoNum type="arabicPeriod"/>
            </a:pPr>
            <a:r>
              <a:rPr lang="en-US" sz="1900" dirty="0">
                <a:latin typeface="Times New Roman" pitchFamily="18" charset="0"/>
                <a:cs typeface="Times New Roman" pitchFamily="18" charset="0"/>
              </a:rPr>
              <a:t>Processor, memory and I/O components all are connected inside microcontroller on a single chip</a:t>
            </a:r>
          </a:p>
          <a:p>
            <a:pPr>
              <a:buFont typeface="+mj-lt"/>
              <a:buAutoNum type="arabicPeriod"/>
            </a:pPr>
            <a:r>
              <a:rPr lang="en-US" sz="1900" dirty="0">
                <a:latin typeface="Times New Roman" pitchFamily="18" charset="0"/>
                <a:cs typeface="Times New Roman" pitchFamily="18" charset="0"/>
              </a:rPr>
              <a:t>It consume low power</a:t>
            </a:r>
          </a:p>
          <a:p>
            <a:pPr>
              <a:buFont typeface="+mj-lt"/>
              <a:buAutoNum type="arabicPeriod"/>
            </a:pPr>
            <a:r>
              <a:rPr lang="en-US" sz="1900" dirty="0">
                <a:latin typeface="Times New Roman" pitchFamily="18" charset="0"/>
                <a:cs typeface="Times New Roman" pitchFamily="18" charset="0"/>
              </a:rPr>
              <a:t>It has power saving features</a:t>
            </a:r>
          </a:p>
          <a:p>
            <a:pPr>
              <a:buFont typeface="+mj-lt"/>
              <a:buAutoNum type="arabicPeriod"/>
            </a:pPr>
            <a:r>
              <a:rPr lang="en-US" sz="1900" dirty="0">
                <a:latin typeface="Times New Roman" pitchFamily="18" charset="0"/>
                <a:cs typeface="Times New Roman" pitchFamily="18" charset="0"/>
              </a:rPr>
              <a:t>Microcontroller is based on Harvard Architecture  where data and program are stored in separate memory.</a:t>
            </a:r>
          </a:p>
          <a:p>
            <a:pPr>
              <a:buFont typeface="+mj-lt"/>
              <a:buAutoNum type="arabicPeriod"/>
            </a:pPr>
            <a:r>
              <a:rPr lang="en-US" sz="1900" dirty="0">
                <a:latin typeface="Times New Roman" pitchFamily="18" charset="0"/>
                <a:cs typeface="Times New Roman" pitchFamily="18" charset="0"/>
              </a:rPr>
              <a:t>It has more number of registers</a:t>
            </a:r>
          </a:p>
          <a:p>
            <a:pPr>
              <a:buFont typeface="+mj-lt"/>
              <a:buAutoNum type="arabicPeriod"/>
            </a:pPr>
            <a:r>
              <a:rPr lang="en-US" sz="1900" dirty="0">
                <a:latin typeface="Times New Roman" pitchFamily="18" charset="0"/>
                <a:cs typeface="Times New Roman" pitchFamily="18" charset="0"/>
              </a:rPr>
              <a:t>Cost of entire system decreases</a:t>
            </a:r>
          </a:p>
          <a:p>
            <a:pPr>
              <a:buFont typeface="+mj-lt"/>
              <a:buAutoNum type="arabicPeriod"/>
            </a:pPr>
            <a:r>
              <a:rPr lang="en-US" sz="1900" dirty="0">
                <a:latin typeface="Times New Roman" pitchFamily="18" charset="0"/>
                <a:cs typeface="Times New Roman" pitchFamily="18" charset="0"/>
              </a:rPr>
              <a:t>Speed is fast</a:t>
            </a:r>
          </a:p>
          <a:p>
            <a:pPr>
              <a:buFont typeface="+mj-lt"/>
              <a:buAutoNum type="arabicPeriod"/>
            </a:pPr>
            <a:r>
              <a:rPr lang="en-US" sz="1900" dirty="0">
                <a:latin typeface="Times New Roman" pitchFamily="18" charset="0"/>
                <a:cs typeface="Times New Roman" pitchFamily="18" charset="0"/>
              </a:rPr>
              <a:t>It is mostly used in washing machine and mp3 player</a:t>
            </a:r>
          </a:p>
          <a:p>
            <a:pPr>
              <a:buFont typeface="+mj-lt"/>
              <a:buAutoNum type="arabicPeriod"/>
            </a:pPr>
            <a:endParaRPr lang="en-US" sz="1900" dirty="0">
              <a:latin typeface="Times New Roman" pitchFamily="18" charset="0"/>
              <a:cs typeface="Times New Roman" pitchFamily="18" charset="0"/>
            </a:endParaRPr>
          </a:p>
          <a:p>
            <a:pPr>
              <a:buFont typeface="+mj-lt"/>
              <a:buAutoNum type="arabicPeriod"/>
            </a:pPr>
            <a:endParaRPr lang="en-US" sz="18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algn="just"/>
            <a:r>
              <a:rPr lang="en-US" sz="2000" dirty="0">
                <a:latin typeface="Times New Roman" panose="02020603050405020304" pitchFamily="18" charset="0"/>
                <a:cs typeface="Times New Roman" panose="02020603050405020304" pitchFamily="18" charset="0"/>
              </a:rPr>
              <a:t>The ADC 0808/0809 is the 8-bit analog to digital converter.</a:t>
            </a:r>
          </a:p>
          <a:p>
            <a:pPr algn="just"/>
            <a:r>
              <a:rPr lang="en-US" sz="2000" dirty="0">
                <a:latin typeface="Times New Roman" panose="02020603050405020304" pitchFamily="18" charset="0"/>
                <a:cs typeface="Times New Roman" panose="02020603050405020304" pitchFamily="18" charset="0"/>
              </a:rPr>
              <a:t>It has 8-channels IN0-IN7.</a:t>
            </a:r>
          </a:p>
          <a:p>
            <a:pPr algn="just"/>
            <a:r>
              <a:rPr lang="en-US" sz="2000" dirty="0">
                <a:latin typeface="Times New Roman" panose="02020603050405020304" pitchFamily="18" charset="0"/>
                <a:cs typeface="Times New Roman" panose="02020603050405020304" pitchFamily="18" charset="0"/>
              </a:rPr>
              <a:t>It has three address lines i.e. Pin A,B,C and ALE are used to select one of the analog channel of total 8 channels as shown below:</a:t>
            </a:r>
          </a:p>
          <a:p>
            <a:pPr marL="0" indent="0" algn="just">
              <a:buNone/>
            </a:pP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59632" y="2564905"/>
            <a:ext cx="6408712" cy="2858762"/>
          </a:xfrm>
          <a:prstGeom prst="rect">
            <a:avLst/>
          </a:prstGeom>
        </p:spPr>
      </p:pic>
    </p:spTree>
    <p:extLst>
      <p:ext uri="{BB962C8B-B14F-4D97-AF65-F5344CB8AC3E}">
        <p14:creationId xmlns:p14="http://schemas.microsoft.com/office/powerpoint/2010/main" val="3070736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algn="just"/>
            <a:r>
              <a:rPr lang="en-US" sz="1800" dirty="0">
                <a:latin typeface="Times New Roman" panose="02020603050405020304" pitchFamily="18" charset="0"/>
                <a:cs typeface="Times New Roman" panose="02020603050405020304" pitchFamily="18" charset="0"/>
              </a:rPr>
              <a:t>ADC 0808 has 3 control signals:</a:t>
            </a:r>
          </a:p>
          <a:p>
            <a:pPr algn="just"/>
            <a:r>
              <a:rPr lang="en-US" sz="1800" dirty="0">
                <a:latin typeface="Times New Roman" panose="02020603050405020304" pitchFamily="18" charset="0"/>
                <a:cs typeface="Times New Roman" panose="02020603050405020304" pitchFamily="18" charset="0"/>
              </a:rPr>
              <a:t>SOC [Start of conversion]: When High to low signal is appears to this pin of ADC, ADC then starts conversion. Interfacing ADC(Analog to Digital Convertor) with 8051</a:t>
            </a:r>
          </a:p>
          <a:p>
            <a:pPr algn="just"/>
            <a:r>
              <a:rPr lang="en-US" sz="1800" dirty="0">
                <a:latin typeface="Times New Roman" panose="02020603050405020304" pitchFamily="18" charset="0"/>
                <a:cs typeface="Times New Roman" panose="02020603050405020304" pitchFamily="18" charset="0"/>
              </a:rPr>
              <a:t>EOC [End of conversion]: ADC sends this high EOC signal to Micro-Controller to indicate completion of conversion.</a:t>
            </a:r>
          </a:p>
          <a:p>
            <a:pPr algn="just"/>
            <a:r>
              <a:rPr lang="en-US" sz="1800" dirty="0">
                <a:latin typeface="Times New Roman" panose="02020603050405020304" pitchFamily="18" charset="0"/>
                <a:cs typeface="Times New Roman" panose="02020603050405020304" pitchFamily="18" charset="0"/>
              </a:rPr>
              <a:t>OE [Output Enable]: When a high signal is applied to this pin, The output latch of ADC get enables and the converted data is then available to Micro-Controller.</a:t>
            </a:r>
          </a:p>
          <a:p>
            <a:pPr algn="just"/>
            <a:r>
              <a:rPr lang="en-US" sz="1800" dirty="0">
                <a:latin typeface="Times New Roman" panose="02020603050405020304" pitchFamily="18" charset="0"/>
                <a:cs typeface="Times New Roman" panose="02020603050405020304" pitchFamily="18" charset="0"/>
              </a:rPr>
              <a:t>The reference voltage determines the range of analog input voltage. For example: - If reference voltage is 5V then analog voltage range is from 0V-5V. If the reference voltage is 2.56V then the Analog signal range is from 0V-2.56V.</a:t>
            </a:r>
          </a:p>
          <a:p>
            <a:pPr algn="just"/>
            <a:r>
              <a:rPr lang="en-US" sz="1800" dirty="0">
                <a:latin typeface="Times New Roman" panose="02020603050405020304" pitchFamily="18" charset="0"/>
                <a:cs typeface="Times New Roman" panose="02020603050405020304" pitchFamily="18" charset="0"/>
              </a:rPr>
              <a:t>The frequency of clock signal applied determines the conversion speed.</a:t>
            </a:r>
          </a:p>
        </p:txBody>
      </p:sp>
    </p:spTree>
    <p:extLst>
      <p:ext uri="{BB962C8B-B14F-4D97-AF65-F5344CB8AC3E}">
        <p14:creationId xmlns:p14="http://schemas.microsoft.com/office/powerpoint/2010/main" val="2323836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RTC Interfacing with 8051</a:t>
            </a:r>
          </a:p>
        </p:txBody>
      </p:sp>
      <p:sp>
        <p:nvSpPr>
          <p:cNvPr id="3" name="Content Placeholder 2"/>
          <p:cNvSpPr>
            <a:spLocks noGrp="1"/>
          </p:cNvSpPr>
          <p:nvPr>
            <p:ph idx="1"/>
          </p:nvPr>
        </p:nvSpPr>
        <p:spPr/>
        <p:txBody>
          <a:bodyPr>
            <a:normAutofit lnSpcReduction="10000"/>
          </a:bodyPr>
          <a:lstStyle/>
          <a:p>
            <a:pPr algn="just"/>
            <a:r>
              <a:rPr lang="en-US" sz="1800" dirty="0">
                <a:latin typeface="Times New Roman" panose="02020603050405020304" pitchFamily="18" charset="0"/>
                <a:cs typeface="Times New Roman" panose="02020603050405020304" pitchFamily="18" charset="0"/>
              </a:rPr>
              <a:t>The real-time clock's basic function is to produce intervals of one second and maintain a continuous count. </a:t>
            </a:r>
          </a:p>
          <a:p>
            <a:pPr algn="just"/>
            <a:r>
              <a:rPr lang="en-US" sz="1800" dirty="0">
                <a:latin typeface="Times New Roman" panose="02020603050405020304" pitchFamily="18" charset="0"/>
                <a:cs typeface="Times New Roman" panose="02020603050405020304" pitchFamily="18" charset="0"/>
              </a:rPr>
              <a:t>Address and data are transferred serially through an I²C, bidirectional bus. The clock/calendar provides seconds, minutes, hours, day, date, month, and year information. </a:t>
            </a:r>
          </a:p>
          <a:p>
            <a:pPr algn="just"/>
            <a:r>
              <a:rPr lang="en-US" sz="1800" dirty="0">
                <a:latin typeface="Times New Roman" panose="02020603050405020304" pitchFamily="18" charset="0"/>
                <a:cs typeface="Times New Roman" panose="02020603050405020304" pitchFamily="18" charset="0"/>
              </a:rPr>
              <a:t>The end of the month date is automatically adjusted for months with fewer than 31 days, including corrections for leap year. </a:t>
            </a:r>
          </a:p>
          <a:p>
            <a:pPr algn="just"/>
            <a:r>
              <a:rPr lang="en-US" sz="1800" dirty="0">
                <a:latin typeface="Times New Roman" panose="02020603050405020304" pitchFamily="18" charset="0"/>
                <a:cs typeface="Times New Roman" panose="02020603050405020304" pitchFamily="18" charset="0"/>
              </a:rPr>
              <a:t>The clock operates in either the 24-hour or 12-hour format with AM/PM indicator. </a:t>
            </a:r>
          </a:p>
          <a:p>
            <a:pPr algn="just"/>
            <a:r>
              <a:rPr lang="en-US" sz="1800" dirty="0">
                <a:latin typeface="Times New Roman" panose="02020603050405020304" pitchFamily="18" charset="0"/>
                <a:cs typeface="Times New Roman" panose="02020603050405020304" pitchFamily="18" charset="0"/>
              </a:rPr>
              <a:t>56-Byte, Battery-Backed, General-Purpose RAM with Unlimited Writes</a:t>
            </a:r>
          </a:p>
          <a:p>
            <a:pPr algn="just"/>
            <a:r>
              <a:rPr lang="en-US" sz="1800" dirty="0">
                <a:latin typeface="Times New Roman" panose="02020603050405020304" pitchFamily="18" charset="0"/>
                <a:cs typeface="Times New Roman" panose="02020603050405020304" pitchFamily="18" charset="0"/>
              </a:rPr>
              <a:t>Programmable Square-Wave Output Signal</a:t>
            </a:r>
          </a:p>
          <a:p>
            <a:pPr algn="just"/>
            <a:r>
              <a:rPr lang="en-US" sz="1800" dirty="0">
                <a:latin typeface="Times New Roman" panose="02020603050405020304" pitchFamily="18" charset="0"/>
                <a:cs typeface="Times New Roman" panose="02020603050405020304" pitchFamily="18" charset="0"/>
              </a:rPr>
              <a:t>Simple Serial Port Interfaces to Most Microcontrollers</a:t>
            </a:r>
          </a:p>
          <a:p>
            <a:pPr algn="just"/>
            <a:r>
              <a:rPr lang="en-US" sz="1800" dirty="0">
                <a:latin typeface="Times New Roman" panose="02020603050405020304" pitchFamily="18" charset="0"/>
                <a:cs typeface="Times New Roman" panose="02020603050405020304" pitchFamily="18" charset="0"/>
              </a:rPr>
              <a:t>I2C Serial Interface</a:t>
            </a:r>
          </a:p>
          <a:p>
            <a:pPr algn="just"/>
            <a:r>
              <a:rPr lang="en-US" sz="1800" dirty="0">
                <a:latin typeface="Times New Roman" panose="02020603050405020304" pitchFamily="18" charset="0"/>
                <a:cs typeface="Times New Roman" panose="02020603050405020304" pitchFamily="18" charset="0"/>
              </a:rPr>
              <a:t>Low Power Operation Extends Battery Backup Run Time</a:t>
            </a:r>
          </a:p>
          <a:p>
            <a:pPr algn="just"/>
            <a:r>
              <a:rPr lang="en-US" sz="1800" dirty="0">
                <a:latin typeface="Times New Roman" panose="02020603050405020304" pitchFamily="18" charset="0"/>
                <a:cs typeface="Times New Roman" panose="02020603050405020304" pitchFamily="18" charset="0"/>
              </a:rPr>
              <a:t>Consumes Less than 500nA in Battery-Backup Mode with Oscillator Running</a:t>
            </a:r>
          </a:p>
          <a:p>
            <a:pPr algn="just"/>
            <a:r>
              <a:rPr lang="en-US" sz="1800" dirty="0">
                <a:latin typeface="Times New Roman" panose="02020603050405020304" pitchFamily="18" charset="0"/>
                <a:cs typeface="Times New Roman" panose="02020603050405020304" pitchFamily="18" charset="0"/>
              </a:rPr>
              <a:t>Automatic Power-Fail Detect and Switch Circuitry</a:t>
            </a:r>
          </a:p>
        </p:txBody>
      </p:sp>
    </p:spTree>
    <p:extLst>
      <p:ext uri="{BB962C8B-B14F-4D97-AF65-F5344CB8AC3E}">
        <p14:creationId xmlns:p14="http://schemas.microsoft.com/office/powerpoint/2010/main" val="11611770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27584" y="548680"/>
            <a:ext cx="7416824" cy="4680520"/>
          </a:xfrm>
          <a:prstGeom prst="rect">
            <a:avLst/>
          </a:prstGeom>
        </p:spPr>
      </p:pic>
    </p:spTree>
    <p:extLst>
      <p:ext uri="{BB962C8B-B14F-4D97-AF65-F5344CB8AC3E}">
        <p14:creationId xmlns:p14="http://schemas.microsoft.com/office/powerpoint/2010/main" val="941595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b="1" dirty="0">
                <a:solidFill>
                  <a:srgbClr val="FF0000"/>
                </a:solidFill>
                <a:latin typeface="Times New Roman" panose="02020603050405020304" pitchFamily="18" charset="0"/>
                <a:cs typeface="Times New Roman" panose="02020603050405020304" pitchFamily="18" charset="0"/>
              </a:rPr>
              <a:t>Chapter 5</a:t>
            </a:r>
          </a:p>
        </p:txBody>
      </p:sp>
      <p:sp>
        <p:nvSpPr>
          <p:cNvPr id="5" name="Subtitle 4"/>
          <p:cNvSpPr>
            <a:spLocks noGrp="1"/>
          </p:cNvSpPr>
          <p:nvPr>
            <p:ph type="subTitle" idx="1"/>
          </p:nvPr>
        </p:nvSpPr>
        <p:spPr>
          <a:xfrm>
            <a:off x="1371600" y="3630246"/>
            <a:ext cx="6400800" cy="1752600"/>
          </a:xfrm>
        </p:spPr>
        <p:txBody>
          <a:bodyPr/>
          <a:lstStyle/>
          <a:p>
            <a:r>
              <a:rPr lang="en-US" dirty="0">
                <a:solidFill>
                  <a:schemeClr val="tx1"/>
                </a:solidFill>
                <a:latin typeface="Times New Roman" panose="02020603050405020304" pitchFamily="18" charset="0"/>
                <a:cs typeface="Times New Roman" panose="02020603050405020304" pitchFamily="18" charset="0"/>
              </a:rPr>
              <a:t>Introduction of PIC Microcontrollers</a:t>
            </a:r>
          </a:p>
        </p:txBody>
      </p:sp>
    </p:spTree>
    <p:extLst>
      <p:ext uri="{BB962C8B-B14F-4D97-AF65-F5344CB8AC3E}">
        <p14:creationId xmlns:p14="http://schemas.microsoft.com/office/powerpoint/2010/main" val="1793788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PIC (Peripheral Interface Controller)</a:t>
            </a:r>
          </a:p>
        </p:txBody>
      </p:sp>
      <p:sp>
        <p:nvSpPr>
          <p:cNvPr id="3" name="Content Placeholder 2"/>
          <p:cNvSpPr>
            <a:spLocks noGrp="1"/>
          </p:cNvSpPr>
          <p:nvPr>
            <p:ph idx="1"/>
          </p:nvPr>
        </p:nvSpPr>
        <p:spPr/>
        <p:txBody>
          <a:bodyPr/>
          <a:lstStyle/>
          <a:p>
            <a:pPr algn="just"/>
            <a:r>
              <a:rPr lang="en-US" sz="1800" dirty="0">
                <a:latin typeface="Times New Roman" panose="02020603050405020304" pitchFamily="18" charset="0"/>
                <a:cs typeface="Times New Roman" panose="02020603050405020304" pitchFamily="18" charset="0"/>
              </a:rPr>
              <a:t>PIC microcontrollers ( </a:t>
            </a:r>
            <a:r>
              <a:rPr lang="en-US" sz="1800" dirty="0">
                <a:solidFill>
                  <a:srgbClr val="FF0000"/>
                </a:solidFill>
                <a:latin typeface="Times New Roman" panose="02020603050405020304" pitchFamily="18" charset="0"/>
                <a:cs typeface="Times New Roman" panose="02020603050405020304" pitchFamily="18" charset="0"/>
              </a:rPr>
              <a:t>Programmable Interface Controllers</a:t>
            </a:r>
            <a:r>
              <a:rPr lang="en-US" sz="1800" dirty="0">
                <a:latin typeface="Times New Roman" panose="02020603050405020304" pitchFamily="18" charset="0"/>
                <a:cs typeface="Times New Roman" panose="02020603050405020304" pitchFamily="18" charset="0"/>
              </a:rPr>
              <a:t>), are electronic circuits that can be programmed to carry out a vast range of tasks. They can be programmed to be timers or to control a production line and much more. </a:t>
            </a:r>
          </a:p>
          <a:p>
            <a:pPr algn="just"/>
            <a:r>
              <a:rPr lang="en-US" sz="1800" dirty="0">
                <a:latin typeface="Times New Roman" panose="02020603050405020304" pitchFamily="18" charset="0"/>
                <a:cs typeface="Times New Roman" panose="02020603050405020304" pitchFamily="18" charset="0"/>
              </a:rPr>
              <a:t>They are found in most electronic devices such as alarm systems, computer control systems, phones, in fact almost any electronic device</a:t>
            </a:r>
          </a:p>
          <a:p>
            <a:pPr algn="just"/>
            <a:r>
              <a:rPr lang="en-US" sz="1800" dirty="0">
                <a:latin typeface="Times New Roman" panose="02020603050405020304" pitchFamily="18" charset="0"/>
                <a:cs typeface="Times New Roman" panose="02020603050405020304" pitchFamily="18" charset="0"/>
              </a:rPr>
              <a:t>Currently it is named as </a:t>
            </a:r>
            <a:r>
              <a:rPr lang="en-US" sz="1800" dirty="0">
                <a:solidFill>
                  <a:srgbClr val="FF0000"/>
                </a:solidFill>
                <a:latin typeface="Times New Roman" panose="02020603050405020304" pitchFamily="18" charset="0"/>
                <a:cs typeface="Times New Roman" panose="02020603050405020304" pitchFamily="18" charset="0"/>
              </a:rPr>
              <a:t>Programmable Intelligent Computer</a:t>
            </a:r>
          </a:p>
          <a:p>
            <a:pPr algn="just"/>
            <a:r>
              <a:rPr lang="en-US" sz="1800" dirty="0">
                <a:latin typeface="Times New Roman" panose="02020603050405020304" pitchFamily="18" charset="0"/>
                <a:cs typeface="Times New Roman" panose="02020603050405020304" pitchFamily="18" charset="0"/>
              </a:rPr>
              <a:t>It contains high performance RISC CPU.</a:t>
            </a:r>
          </a:p>
          <a:p>
            <a:pPr algn="just"/>
            <a:r>
              <a:rPr lang="en-US" sz="1800" dirty="0">
                <a:latin typeface="Times New Roman" panose="02020603050405020304" pitchFamily="18" charset="0"/>
                <a:cs typeface="Times New Roman" panose="02020603050405020304" pitchFamily="18" charset="0"/>
              </a:rPr>
              <a:t>It is a 8-bit microcontroller. Therefore, the size of data bus is 8 bits.</a:t>
            </a:r>
          </a:p>
          <a:p>
            <a:pPr algn="just"/>
            <a:r>
              <a:rPr lang="en-US" sz="1800" dirty="0">
                <a:latin typeface="Times New Roman" panose="02020603050405020304" pitchFamily="18" charset="0"/>
                <a:cs typeface="Times New Roman" panose="02020603050405020304" pitchFamily="18" charset="0"/>
              </a:rPr>
              <a:t>It has 18 pins.</a:t>
            </a:r>
          </a:p>
        </p:txBody>
      </p:sp>
    </p:spTree>
    <p:extLst>
      <p:ext uri="{BB962C8B-B14F-4D97-AF65-F5344CB8AC3E}">
        <p14:creationId xmlns:p14="http://schemas.microsoft.com/office/powerpoint/2010/main" val="33345634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Pin Diagram of PIC</a:t>
            </a:r>
          </a:p>
        </p:txBody>
      </p:sp>
      <p:pic>
        <p:nvPicPr>
          <p:cNvPr id="4" name="Content Placeholder 3"/>
          <p:cNvPicPr>
            <a:picLocks noGrp="1" noChangeAspect="1"/>
          </p:cNvPicPr>
          <p:nvPr>
            <p:ph idx="1"/>
          </p:nvPr>
        </p:nvPicPr>
        <p:blipFill rotWithShape="1">
          <a:blip r:embed="rId2"/>
          <a:srcRect l="62250" t="23683" r="14126" b="12287"/>
          <a:stretch/>
        </p:blipFill>
        <p:spPr>
          <a:xfrm>
            <a:off x="1331640" y="1124744"/>
            <a:ext cx="6624736" cy="5400600"/>
          </a:xfrm>
          <a:prstGeom prst="rect">
            <a:avLst/>
          </a:prstGeom>
        </p:spPr>
      </p:pic>
    </p:spTree>
    <p:extLst>
      <p:ext uri="{BB962C8B-B14F-4D97-AF65-F5344CB8AC3E}">
        <p14:creationId xmlns:p14="http://schemas.microsoft.com/office/powerpoint/2010/main" val="2637716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a:bodyPr>
          <a:lstStyle/>
          <a:p>
            <a:pPr algn="just"/>
            <a:r>
              <a:rPr lang="en-US" sz="1800" dirty="0">
                <a:latin typeface="Times New Roman" panose="02020603050405020304" pitchFamily="18" charset="0"/>
                <a:cs typeface="Times New Roman" panose="02020603050405020304" pitchFamily="18" charset="0"/>
              </a:rPr>
              <a:t>It has 13 GPIO pins and each pin can be used either as digital input or digital output.</a:t>
            </a:r>
          </a:p>
          <a:p>
            <a:pPr algn="just"/>
            <a:r>
              <a:rPr lang="en-US" sz="1800" dirty="0">
                <a:latin typeface="Times New Roman" panose="02020603050405020304" pitchFamily="18" charset="0"/>
                <a:cs typeface="Times New Roman" panose="02020603050405020304" pitchFamily="18" charset="0"/>
              </a:rPr>
              <a:t>These 13 GPIO pins are shared with PORTA and PORTB.</a:t>
            </a:r>
          </a:p>
          <a:p>
            <a:pPr algn="just"/>
            <a:r>
              <a:rPr lang="en-US" sz="1800" dirty="0">
                <a:latin typeface="Times New Roman" panose="02020603050405020304" pitchFamily="18" charset="0"/>
                <a:cs typeface="Times New Roman" panose="02020603050405020304" pitchFamily="18" charset="0"/>
              </a:rPr>
              <a:t>PORTA consists of 5 pins from RA0-RA4 and PORTB has 8 pins from RB0-RB7.</a:t>
            </a:r>
          </a:p>
          <a:p>
            <a:pPr marL="0" indent="0" algn="just">
              <a:buNone/>
            </a:pPr>
            <a:r>
              <a:rPr lang="en-US" sz="1800" b="1" dirty="0">
                <a:solidFill>
                  <a:srgbClr val="FF0000"/>
                </a:solidFill>
                <a:latin typeface="Times New Roman" panose="02020603050405020304" pitchFamily="18" charset="0"/>
                <a:cs typeface="Times New Roman" panose="02020603050405020304" pitchFamily="18" charset="0"/>
              </a:rPr>
              <a:t>Pins 1,2,3,6,7,8,9,10,11,12,13,17&amp;18:</a:t>
            </a:r>
            <a:endParaRPr lang="en-US" sz="18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These 13 GPIO pins can be independently configured either as digital input or as digital output. </a:t>
            </a:r>
          </a:p>
          <a:p>
            <a:pPr marL="0" indent="0" algn="just">
              <a:buNone/>
            </a:pPr>
            <a:r>
              <a:rPr lang="en-US" sz="1800" dirty="0">
                <a:latin typeface="Times New Roman" panose="02020603050405020304" pitchFamily="18" charset="0"/>
                <a:cs typeface="Times New Roman" panose="02020603050405020304" pitchFamily="18" charset="0"/>
              </a:rPr>
              <a:t>The mentioned 13 I/O pins are assembled into two groups known as ports.</a:t>
            </a:r>
          </a:p>
          <a:p>
            <a:pPr marL="0" indent="0" algn="just">
              <a:buNone/>
            </a:pPr>
            <a:r>
              <a:rPr lang="en-US" sz="1800" dirty="0">
                <a:solidFill>
                  <a:srgbClr val="FF0000"/>
                </a:solidFill>
                <a:latin typeface="Times New Roman" panose="02020603050405020304" pitchFamily="18" charset="0"/>
                <a:cs typeface="Times New Roman" panose="02020603050405020304" pitchFamily="18" charset="0"/>
              </a:rPr>
              <a:t>Port A:</a:t>
            </a:r>
            <a:r>
              <a:rPr lang="en-US" sz="1800" dirty="0">
                <a:latin typeface="Times New Roman" panose="02020603050405020304" pitchFamily="18" charset="0"/>
                <a:cs typeface="Times New Roman" panose="02020603050405020304" pitchFamily="18" charset="0"/>
              </a:rPr>
              <a:t> contains 5 pins which are 1, 2, 3, 17 &amp; 18 on pinout or RA0, RA1,RA2,RA3,RA4.</a:t>
            </a:r>
          </a:p>
          <a:p>
            <a:pPr marL="0" indent="0" algn="just">
              <a:buNone/>
            </a:pPr>
            <a:r>
              <a:rPr lang="en-US" sz="1800" dirty="0">
                <a:solidFill>
                  <a:srgbClr val="FF0000"/>
                </a:solidFill>
                <a:latin typeface="Times New Roman" panose="02020603050405020304" pitchFamily="18" charset="0"/>
                <a:cs typeface="Times New Roman" panose="02020603050405020304" pitchFamily="18" charset="0"/>
              </a:rPr>
              <a:t>Port B:</a:t>
            </a:r>
            <a:r>
              <a:rPr lang="en-US" sz="1800" dirty="0">
                <a:latin typeface="Times New Roman" panose="02020603050405020304" pitchFamily="18" charset="0"/>
                <a:cs typeface="Times New Roman" panose="02020603050405020304" pitchFamily="18" charset="0"/>
              </a:rPr>
              <a:t> contains 8 pins which are 6, 7, 8, 9, 10, 11, 12 &amp; 13 or RB0, RB1, RB2, RB3, RB4, RB5, RB6, RB7.</a:t>
            </a:r>
          </a:p>
          <a:p>
            <a:pPr marL="0" indent="0" algn="just">
              <a:buNone/>
            </a:pPr>
            <a:r>
              <a:rPr lang="en-US" sz="1800" dirty="0">
                <a:solidFill>
                  <a:srgbClr val="FF0000"/>
                </a:solidFill>
                <a:latin typeface="Times New Roman" panose="02020603050405020304" pitchFamily="18" charset="0"/>
                <a:cs typeface="Times New Roman" panose="02020603050405020304" pitchFamily="18" charset="0"/>
              </a:rPr>
              <a:t>Pin 4: </a:t>
            </a:r>
            <a:r>
              <a:rPr lang="en-US" sz="1800" dirty="0">
                <a:latin typeface="Times New Roman" panose="02020603050405020304" pitchFamily="18" charset="0"/>
                <a:cs typeface="Times New Roman" panose="02020603050405020304" pitchFamily="18" charset="0"/>
              </a:rPr>
              <a:t>This is an active low pin known as MCLR (Memory Clear). Obviously, this pin is used to reset the device . Whenever it is kept low while connecting to the ground then it reset the device. Circuit below shows the reset circuit in blue color highlighted region. When user will press the push button, device will reset, otherwise it will remain on.</a:t>
            </a:r>
          </a:p>
          <a:p>
            <a:pPr marL="0" indent="0" algn="just">
              <a:buNone/>
            </a:pPr>
            <a:r>
              <a:rPr lang="en-US" sz="1800" dirty="0">
                <a:solidFill>
                  <a:srgbClr val="FF0000"/>
                </a:solidFill>
                <a:latin typeface="Times New Roman" panose="02020603050405020304" pitchFamily="18" charset="0"/>
                <a:cs typeface="Times New Roman" panose="02020603050405020304" pitchFamily="18" charset="0"/>
              </a:rPr>
              <a:t>Pin 5:</a:t>
            </a:r>
            <a:r>
              <a:rPr lang="en-US" sz="1800" dirty="0">
                <a:latin typeface="Times New Roman" panose="02020603050405020304" pitchFamily="18" charset="0"/>
                <a:cs typeface="Times New Roman" panose="02020603050405020304" pitchFamily="18" charset="0"/>
              </a:rPr>
              <a:t> This is the ground pin of the IC and must be associated with the negative terminal of the battery or supply voltage. </a:t>
            </a:r>
          </a:p>
        </p:txBody>
      </p:sp>
    </p:spTree>
    <p:extLst>
      <p:ext uri="{BB962C8B-B14F-4D97-AF65-F5344CB8AC3E}">
        <p14:creationId xmlns:p14="http://schemas.microsoft.com/office/powerpoint/2010/main" val="1830827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algn="just"/>
            <a:r>
              <a:rPr lang="en-US" sz="2400" dirty="0">
                <a:solidFill>
                  <a:srgbClr val="FF0000"/>
                </a:solidFill>
                <a:latin typeface="Times New Roman" panose="02020603050405020304" pitchFamily="18" charset="0"/>
                <a:cs typeface="Times New Roman" panose="02020603050405020304" pitchFamily="18" charset="0"/>
              </a:rPr>
              <a:t>Pin 14: </a:t>
            </a:r>
            <a:r>
              <a:rPr lang="en-US" sz="2400" dirty="0">
                <a:latin typeface="Times New Roman" panose="02020603050405020304" pitchFamily="18" charset="0"/>
                <a:cs typeface="Times New Roman" panose="02020603050405020304" pitchFamily="18" charset="0"/>
              </a:rPr>
              <a:t>This is a supply pin and must be connected to the positive terminal of the power supply. The operating voltage of this device is 5 volts. </a:t>
            </a:r>
          </a:p>
          <a:p>
            <a:pPr algn="just"/>
            <a:r>
              <a:rPr lang="en-US" sz="2400" dirty="0">
                <a:solidFill>
                  <a:srgbClr val="FF0000"/>
                </a:solidFill>
                <a:latin typeface="Times New Roman" panose="02020603050405020304" pitchFamily="18" charset="0"/>
                <a:cs typeface="Times New Roman" panose="02020603050405020304" pitchFamily="18" charset="0"/>
              </a:rPr>
              <a:t>Pin 15 &amp; 16: </a:t>
            </a:r>
            <a:r>
              <a:rPr lang="en-US" sz="2400" dirty="0">
                <a:latin typeface="Times New Roman" panose="02020603050405020304" pitchFamily="18" charset="0"/>
                <a:cs typeface="Times New Roman" panose="02020603050405020304" pitchFamily="18" charset="0"/>
              </a:rPr>
              <a:t>This is where crystal oscillator connected and the maximum frequency can be used is 20MHz. you can also use a 4MHz crystal but the higher the frequency of crystal used, the quicker the controller works. Also, at higher frequency, power consumption is also higher. Oscillators are connected to both pins OSC1 and OSC2 across 20MHz crystal through two 22pF capacitors. </a:t>
            </a:r>
          </a:p>
        </p:txBody>
      </p:sp>
    </p:spTree>
    <p:extLst>
      <p:ext uri="{BB962C8B-B14F-4D97-AF65-F5344CB8AC3E}">
        <p14:creationId xmlns:p14="http://schemas.microsoft.com/office/powerpoint/2010/main" val="34178601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en-US" sz="2800" b="1" dirty="0">
                <a:solidFill>
                  <a:srgbClr val="FF0000"/>
                </a:solidFill>
                <a:latin typeface="Times New Roman" panose="02020603050405020304" pitchFamily="18" charset="0"/>
                <a:cs typeface="Times New Roman" panose="02020603050405020304" pitchFamily="18" charset="0"/>
              </a:rPr>
              <a:t>Features of PIC</a:t>
            </a:r>
          </a:p>
        </p:txBody>
      </p:sp>
      <p:sp>
        <p:nvSpPr>
          <p:cNvPr id="3" name="Content Placeholder 2"/>
          <p:cNvSpPr>
            <a:spLocks noGrp="1"/>
          </p:cNvSpPr>
          <p:nvPr>
            <p:ph idx="1"/>
          </p:nvPr>
        </p:nvSpPr>
        <p:spPr>
          <a:xfrm>
            <a:off x="457200" y="764704"/>
            <a:ext cx="8229600" cy="5904656"/>
          </a:xfrm>
        </p:spPr>
        <p:txBody>
          <a:bodyPr>
            <a:noAutofit/>
          </a:bodyPr>
          <a:lstStyle/>
          <a:p>
            <a:pPr marL="0" indent="0">
              <a:buNone/>
            </a:pPr>
            <a:r>
              <a:rPr lang="en-US" sz="1800" dirty="0">
                <a:latin typeface="Times New Roman" panose="02020603050405020304" pitchFamily="18" charset="0"/>
                <a:cs typeface="Times New Roman" panose="02020603050405020304" pitchFamily="18" charset="0"/>
              </a:rPr>
              <a:t>Only 35 single word instructions to learn</a:t>
            </a:r>
          </a:p>
          <a:p>
            <a:pPr marL="0" indent="0">
              <a:buNone/>
            </a:pPr>
            <a:r>
              <a:rPr lang="en-US" sz="1800" dirty="0">
                <a:latin typeface="Times New Roman" panose="02020603050405020304" pitchFamily="18" charset="0"/>
                <a:cs typeface="Times New Roman" panose="02020603050405020304" pitchFamily="18" charset="0"/>
              </a:rPr>
              <a:t>• Operating speed: DC - 20 MHz clock input</a:t>
            </a:r>
          </a:p>
          <a:p>
            <a:pPr marL="0" indent="0">
              <a:buNone/>
            </a:pPr>
            <a:r>
              <a:rPr lang="en-US" sz="1800" dirty="0">
                <a:latin typeface="Times New Roman" panose="02020603050405020304" pitchFamily="18" charset="0"/>
                <a:cs typeface="Times New Roman" panose="02020603050405020304" pitchFamily="18" charset="0"/>
              </a:rPr>
              <a:t>• 1024 words of program memory</a:t>
            </a:r>
          </a:p>
          <a:p>
            <a:pPr marL="0" indent="0">
              <a:buNone/>
            </a:pPr>
            <a:r>
              <a:rPr lang="en-US" sz="1800" dirty="0">
                <a:latin typeface="Times New Roman" panose="02020603050405020304" pitchFamily="18" charset="0"/>
                <a:cs typeface="Times New Roman" panose="02020603050405020304" pitchFamily="18" charset="0"/>
              </a:rPr>
              <a:t>• 68 bytes of Data RAM</a:t>
            </a:r>
          </a:p>
          <a:p>
            <a:pPr marL="0" indent="0">
              <a:buNone/>
            </a:pPr>
            <a:r>
              <a:rPr lang="en-US" sz="1800" dirty="0">
                <a:latin typeface="Times New Roman" panose="02020603050405020304" pitchFamily="18" charset="0"/>
                <a:cs typeface="Times New Roman" panose="02020603050405020304" pitchFamily="18" charset="0"/>
              </a:rPr>
              <a:t>• 64 bytes of Data EEPROM</a:t>
            </a:r>
          </a:p>
          <a:p>
            <a:pPr marL="0" indent="0">
              <a:buNone/>
            </a:pPr>
            <a:r>
              <a:rPr lang="en-US" sz="1800" dirty="0">
                <a:latin typeface="Times New Roman" panose="02020603050405020304" pitchFamily="18" charset="0"/>
                <a:cs typeface="Times New Roman" panose="02020603050405020304" pitchFamily="18" charset="0"/>
              </a:rPr>
              <a:t>• 14-bit wide instruction words</a:t>
            </a:r>
          </a:p>
          <a:p>
            <a:pPr marL="0" indent="0">
              <a:buNone/>
            </a:pPr>
            <a:r>
              <a:rPr lang="en-US" sz="1800" dirty="0">
                <a:latin typeface="Times New Roman" panose="02020603050405020304" pitchFamily="18" charset="0"/>
                <a:cs typeface="Times New Roman" panose="02020603050405020304" pitchFamily="18" charset="0"/>
              </a:rPr>
              <a:t>• 8-bit wide data bytes</a:t>
            </a:r>
          </a:p>
          <a:p>
            <a:pPr marL="0" indent="0">
              <a:buNone/>
            </a:pPr>
            <a:r>
              <a:rPr lang="en-US" sz="1800" dirty="0">
                <a:latin typeface="Times New Roman" panose="02020603050405020304" pitchFamily="18" charset="0"/>
                <a:cs typeface="Times New Roman" panose="02020603050405020304" pitchFamily="18" charset="0"/>
              </a:rPr>
              <a:t>• 15 Special Function Hardware registers</a:t>
            </a:r>
          </a:p>
          <a:p>
            <a:pPr marL="0" indent="0">
              <a:buNone/>
            </a:pPr>
            <a:r>
              <a:rPr lang="en-US" sz="1800" dirty="0">
                <a:latin typeface="Times New Roman" panose="02020603050405020304" pitchFamily="18" charset="0"/>
                <a:cs typeface="Times New Roman" panose="02020603050405020304" pitchFamily="18" charset="0"/>
              </a:rPr>
              <a:t>• Eight-level deep hardware stack</a:t>
            </a:r>
          </a:p>
          <a:p>
            <a:pPr marL="0" indent="0">
              <a:buNone/>
            </a:pPr>
            <a:r>
              <a:rPr lang="en-US" sz="1800" dirty="0">
                <a:latin typeface="Times New Roman" panose="02020603050405020304" pitchFamily="18" charset="0"/>
                <a:cs typeface="Times New Roman" panose="02020603050405020304" pitchFamily="18" charset="0"/>
              </a:rPr>
              <a:t>• Four interrupt sources:</a:t>
            </a:r>
          </a:p>
          <a:p>
            <a:pPr marL="0" indent="0">
              <a:buNone/>
            </a:pPr>
            <a:r>
              <a:rPr lang="en-US" sz="1800" dirty="0">
                <a:latin typeface="Times New Roman" panose="02020603050405020304" pitchFamily="18" charset="0"/>
                <a:cs typeface="Times New Roman" panose="02020603050405020304" pitchFamily="18" charset="0"/>
              </a:rPr>
              <a:t>- External RB0/INT pin</a:t>
            </a:r>
          </a:p>
          <a:p>
            <a:pPr marL="0" indent="0">
              <a:buNone/>
            </a:pPr>
            <a:r>
              <a:rPr lang="en-US" sz="1800" dirty="0">
                <a:latin typeface="Times New Roman" panose="02020603050405020304" pitchFamily="18" charset="0"/>
                <a:cs typeface="Times New Roman" panose="02020603050405020304" pitchFamily="18" charset="0"/>
              </a:rPr>
              <a:t>- TMR0 timer overflow</a:t>
            </a:r>
          </a:p>
          <a:p>
            <a:pPr marL="0" indent="0">
              <a:buNone/>
            </a:pPr>
            <a:r>
              <a:rPr lang="en-US" sz="1800" dirty="0">
                <a:latin typeface="Times New Roman" panose="02020603050405020304" pitchFamily="18" charset="0"/>
                <a:cs typeface="Times New Roman" panose="02020603050405020304" pitchFamily="18" charset="0"/>
              </a:rPr>
              <a:t>Peripheral Features:</a:t>
            </a:r>
          </a:p>
          <a:p>
            <a:pPr marL="0" indent="0">
              <a:buNone/>
            </a:pPr>
            <a:r>
              <a:rPr lang="en-US" sz="1800" dirty="0">
                <a:latin typeface="Times New Roman" panose="02020603050405020304" pitchFamily="18" charset="0"/>
                <a:cs typeface="Times New Roman" panose="02020603050405020304" pitchFamily="18" charset="0"/>
              </a:rPr>
              <a:t>• 13 I/O pins with individual direction control</a:t>
            </a:r>
          </a:p>
          <a:p>
            <a:pPr marL="0" indent="0">
              <a:buNone/>
            </a:pPr>
            <a:r>
              <a:rPr lang="en-US" sz="1800" dirty="0">
                <a:latin typeface="Times New Roman" panose="02020603050405020304" pitchFamily="18" charset="0"/>
                <a:cs typeface="Times New Roman" panose="02020603050405020304" pitchFamily="18" charset="0"/>
              </a:rPr>
              <a:t>• TMR0: 8-bit timer/counter with 8-bit</a:t>
            </a:r>
          </a:p>
          <a:p>
            <a:pPr marL="0" indent="0">
              <a:buNone/>
            </a:pPr>
            <a:r>
              <a:rPr lang="en-US" sz="1800" dirty="0">
                <a:latin typeface="Times New Roman" panose="02020603050405020304" pitchFamily="18" charset="0"/>
                <a:cs typeface="Times New Roman" panose="02020603050405020304" pitchFamily="18" charset="0"/>
              </a:rPr>
              <a:t>programmable prescaler</a:t>
            </a:r>
          </a:p>
        </p:txBody>
      </p:sp>
    </p:spTree>
    <p:extLst>
      <p:ext uri="{BB962C8B-B14F-4D97-AF65-F5344CB8AC3E}">
        <p14:creationId xmlns:p14="http://schemas.microsoft.com/office/powerpoint/2010/main" val="2862808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Applications</a:t>
            </a:r>
          </a:p>
        </p:txBody>
      </p:sp>
      <p:sp>
        <p:nvSpPr>
          <p:cNvPr id="6" name="Content Placeholder 5"/>
          <p:cNvSpPr>
            <a:spLocks noGrp="1"/>
          </p:cNvSpPr>
          <p:nvPr>
            <p:ph idx="1"/>
          </p:nvPr>
        </p:nvSpPr>
        <p:spPr/>
        <p:txBody>
          <a:bodyPr>
            <a:normAutofit/>
          </a:bodyPr>
          <a:lstStyle/>
          <a:p>
            <a:r>
              <a:rPr lang="en-US" sz="2000" dirty="0">
                <a:latin typeface="Times New Roman" pitchFamily="18" charset="0"/>
                <a:cs typeface="Times New Roman" pitchFamily="18" charset="0"/>
              </a:rPr>
              <a:t>Washing machine</a:t>
            </a:r>
          </a:p>
          <a:p>
            <a:r>
              <a:rPr lang="en-US" sz="2000" dirty="0">
                <a:latin typeface="Times New Roman" pitchFamily="18" charset="0"/>
                <a:cs typeface="Times New Roman" pitchFamily="18" charset="0"/>
              </a:rPr>
              <a:t>Microwave oven</a:t>
            </a:r>
          </a:p>
          <a:p>
            <a:r>
              <a:rPr lang="en-US" sz="2000" dirty="0">
                <a:latin typeface="Times New Roman" pitchFamily="18" charset="0"/>
                <a:cs typeface="Times New Roman" pitchFamily="18" charset="0"/>
              </a:rPr>
              <a:t>Cameras</a:t>
            </a:r>
          </a:p>
          <a:p>
            <a:r>
              <a:rPr lang="en-US" sz="2000" dirty="0">
                <a:latin typeface="Times New Roman" pitchFamily="18" charset="0"/>
                <a:cs typeface="Times New Roman" pitchFamily="18" charset="0"/>
              </a:rPr>
              <a:t>Keyboard controller</a:t>
            </a:r>
          </a:p>
          <a:p>
            <a:r>
              <a:rPr lang="en-US" sz="2000" dirty="0">
                <a:latin typeface="Times New Roman" pitchFamily="18" charset="0"/>
                <a:cs typeface="Times New Roman" pitchFamily="18" charset="0"/>
              </a:rPr>
              <a:t>Modems</a:t>
            </a:r>
          </a:p>
          <a:p>
            <a:r>
              <a:rPr lang="en-US" sz="2000" dirty="0">
                <a:latin typeface="Times New Roman" pitchFamily="18" charset="0"/>
                <a:cs typeface="Times New Roman" pitchFamily="18" charset="0"/>
              </a:rPr>
              <a:t>Security alarm system</a:t>
            </a:r>
          </a:p>
          <a:p>
            <a:r>
              <a:rPr lang="en-US" sz="2000" dirty="0">
                <a:latin typeface="Times New Roman" pitchFamily="18" charset="0"/>
                <a:cs typeface="Times New Roman" pitchFamily="18" charset="0"/>
              </a:rPr>
              <a:t>Fire alarm system</a:t>
            </a:r>
          </a:p>
          <a:p>
            <a:r>
              <a:rPr lang="en-US" sz="2000" dirty="0">
                <a:latin typeface="Times New Roman" pitchFamily="18" charset="0"/>
                <a:cs typeface="Times New Roman" pitchFamily="18" charset="0"/>
              </a:rPr>
              <a:t>Digital multimeters</a:t>
            </a:r>
          </a:p>
          <a:p>
            <a:r>
              <a:rPr lang="en-US" sz="2000" dirty="0">
                <a:latin typeface="Times New Roman" pitchFamily="18" charset="0"/>
                <a:cs typeface="Times New Roman" pitchFamily="18" charset="0"/>
              </a:rPr>
              <a:t>Oscilloscope</a:t>
            </a:r>
          </a:p>
          <a:p>
            <a:r>
              <a:rPr lang="en-US" sz="2000" dirty="0">
                <a:latin typeface="Times New Roman" pitchFamily="18" charset="0"/>
                <a:cs typeface="Times New Roman" pitchFamily="18" charset="0"/>
              </a:rPr>
              <a:t>Remote controls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latin typeface="Times New Roman" panose="02020603050405020304" pitchFamily="18" charset="0"/>
                <a:cs typeface="Times New Roman" panose="02020603050405020304" pitchFamily="18" charset="0"/>
              </a:rPr>
              <a:t>Advantages</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Reliable</a:t>
            </a:r>
          </a:p>
          <a:p>
            <a:r>
              <a:rPr lang="en-US" sz="2000" dirty="0">
                <a:latin typeface="Times New Roman" panose="02020603050405020304" pitchFamily="18" charset="0"/>
                <a:cs typeface="Times New Roman" panose="02020603050405020304" pitchFamily="18" charset="0"/>
              </a:rPr>
              <a:t>Performance very fast</a:t>
            </a:r>
          </a:p>
          <a:p>
            <a:r>
              <a:rPr lang="en-US" sz="2000" dirty="0">
                <a:latin typeface="Times New Roman" panose="02020603050405020304" pitchFamily="18" charset="0"/>
                <a:cs typeface="Times New Roman" panose="02020603050405020304" pitchFamily="18" charset="0"/>
              </a:rPr>
              <a:t>Low cost</a:t>
            </a:r>
          </a:p>
          <a:p>
            <a:r>
              <a:rPr lang="en-US" sz="2000" dirty="0">
                <a:latin typeface="Times New Roman" panose="02020603050405020304" pitchFamily="18" charset="0"/>
                <a:cs typeface="Times New Roman" panose="02020603050405020304" pitchFamily="18" charset="0"/>
              </a:rPr>
              <a:t>Support SPT, I2C, USART</a:t>
            </a:r>
          </a:p>
          <a:p>
            <a:r>
              <a:rPr lang="en-US" sz="2000" dirty="0">
                <a:latin typeface="Times New Roman" panose="02020603050405020304" pitchFamily="18" charset="0"/>
                <a:cs typeface="Times New Roman" panose="02020603050405020304" pitchFamily="18" charset="0"/>
              </a:rPr>
              <a:t>Simple to program</a:t>
            </a:r>
          </a:p>
          <a:p>
            <a:r>
              <a:rPr lang="en-US" sz="2000" dirty="0">
                <a:latin typeface="Times New Roman" panose="02020603050405020304" pitchFamily="18" charset="0"/>
                <a:cs typeface="Times New Roman" panose="02020603050405020304" pitchFamily="18" charset="0"/>
              </a:rPr>
              <a:t>Low power Consumption</a:t>
            </a:r>
          </a:p>
          <a:p>
            <a:r>
              <a:rPr lang="en-US" sz="2000" dirty="0">
                <a:latin typeface="Times New Roman" panose="02020603050405020304" pitchFamily="18" charset="0"/>
                <a:cs typeface="Times New Roman" panose="02020603050405020304" pitchFamily="18" charset="0"/>
              </a:rPr>
              <a:t>Malfunctioning of PLC is very less</a:t>
            </a:r>
          </a:p>
        </p:txBody>
      </p:sp>
    </p:spTree>
    <p:extLst>
      <p:ext uri="{BB962C8B-B14F-4D97-AF65-F5344CB8AC3E}">
        <p14:creationId xmlns:p14="http://schemas.microsoft.com/office/powerpoint/2010/main" val="3565325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latin typeface="Times New Roman" panose="02020603050405020304" pitchFamily="18" charset="0"/>
                <a:cs typeface="Times New Roman" panose="02020603050405020304" pitchFamily="18" charset="0"/>
              </a:rPr>
              <a:t>Applications</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Electronic voting machine</a:t>
            </a:r>
          </a:p>
          <a:p>
            <a:r>
              <a:rPr lang="en-US" sz="2400" dirty="0">
                <a:latin typeface="Times New Roman" panose="02020603050405020304" pitchFamily="18" charset="0"/>
                <a:cs typeface="Times New Roman" panose="02020603050405020304" pitchFamily="18" charset="0"/>
              </a:rPr>
              <a:t>Smart phone</a:t>
            </a:r>
          </a:p>
          <a:p>
            <a:r>
              <a:rPr lang="en-US" sz="2400" dirty="0">
                <a:latin typeface="Times New Roman" panose="02020603050405020304" pitchFamily="18" charset="0"/>
                <a:cs typeface="Times New Roman" panose="02020603050405020304" pitchFamily="18" charset="0"/>
              </a:rPr>
              <a:t>Alarm system</a:t>
            </a:r>
          </a:p>
          <a:p>
            <a:r>
              <a:rPr lang="en-US" sz="2400" dirty="0">
                <a:latin typeface="Times New Roman" panose="02020603050405020304" pitchFamily="18" charset="0"/>
                <a:cs typeface="Times New Roman" panose="02020603050405020304" pitchFamily="18" charset="0"/>
              </a:rPr>
              <a:t>Embedded system</a:t>
            </a:r>
          </a:p>
          <a:p>
            <a:r>
              <a:rPr lang="en-US" sz="2400" dirty="0">
                <a:latin typeface="Times New Roman" panose="02020603050405020304" pitchFamily="18" charset="0"/>
                <a:cs typeface="Times New Roman" panose="02020603050405020304" pitchFamily="18" charset="0"/>
              </a:rPr>
              <a:t>Computer control system</a:t>
            </a:r>
          </a:p>
          <a:p>
            <a:r>
              <a:rPr lang="en-US" sz="2400" dirty="0">
                <a:latin typeface="Times New Roman" panose="02020603050405020304" pitchFamily="18" charset="0"/>
                <a:cs typeface="Times New Roman" panose="02020603050405020304" pitchFamily="18" charset="0"/>
              </a:rPr>
              <a:t>Video games</a:t>
            </a:r>
          </a:p>
          <a:p>
            <a:r>
              <a:rPr lang="en-US" sz="2400" dirty="0">
                <a:latin typeface="Times New Roman" panose="02020603050405020304" pitchFamily="18" charset="0"/>
                <a:cs typeface="Times New Roman" panose="02020603050405020304" pitchFamily="18" charset="0"/>
              </a:rPr>
              <a:t>Audio Accessories</a:t>
            </a:r>
          </a:p>
          <a:p>
            <a:r>
              <a:rPr lang="en-US" sz="2400" dirty="0">
                <a:latin typeface="Times New Roman" panose="02020603050405020304" pitchFamily="18" charset="0"/>
                <a:cs typeface="Times New Roman" panose="02020603050405020304" pitchFamily="18" charset="0"/>
              </a:rPr>
              <a:t>Advanced medical devices</a:t>
            </a:r>
          </a:p>
        </p:txBody>
      </p:sp>
    </p:spTree>
    <p:extLst>
      <p:ext uri="{BB962C8B-B14F-4D97-AF65-F5344CB8AC3E}">
        <p14:creationId xmlns:p14="http://schemas.microsoft.com/office/powerpoint/2010/main" val="14700821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492896"/>
            <a:ext cx="8229600" cy="1143000"/>
          </a:xfrm>
        </p:spPr>
        <p:txBody>
          <a:bodyPr>
            <a:normAutofit/>
          </a:bodyPr>
          <a:lstStyle/>
          <a:p>
            <a:r>
              <a:rPr lang="en-US" sz="3200" dirty="0">
                <a:solidFill>
                  <a:srgbClr val="FF0000"/>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42683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latin typeface="Times New Roman" pitchFamily="18" charset="0"/>
                <a:cs typeface="Times New Roman" pitchFamily="18" charset="0"/>
              </a:rPr>
              <a:t>Features of Microcontroller</a:t>
            </a:r>
          </a:p>
        </p:txBody>
      </p:sp>
      <p:sp>
        <p:nvSpPr>
          <p:cNvPr id="3" name="Content Placeholder 2"/>
          <p:cNvSpPr>
            <a:spLocks noGrp="1"/>
          </p:cNvSpPr>
          <p:nvPr>
            <p:ph idx="1"/>
          </p:nvPr>
        </p:nvSpPr>
        <p:spPr/>
        <p:txBody>
          <a:bodyPr>
            <a:normAutofit/>
          </a:bodyPr>
          <a:lstStyle/>
          <a:p>
            <a:pPr algn="just"/>
            <a:r>
              <a:rPr lang="en-US" sz="2000" dirty="0">
                <a:latin typeface="Times New Roman" pitchFamily="18" charset="0"/>
                <a:cs typeface="Times New Roman" pitchFamily="18" charset="0"/>
              </a:rPr>
              <a:t>It is an 8-bit microcontroller</a:t>
            </a:r>
          </a:p>
          <a:p>
            <a:pPr algn="just"/>
            <a:r>
              <a:rPr lang="en-US" sz="2000" dirty="0">
                <a:latin typeface="Times New Roman" pitchFamily="18" charset="0"/>
                <a:cs typeface="Times New Roman" pitchFamily="18" charset="0"/>
              </a:rPr>
              <a:t>4kb of ROM storage</a:t>
            </a:r>
          </a:p>
          <a:p>
            <a:pPr algn="just"/>
            <a:r>
              <a:rPr lang="en-US" sz="2000" dirty="0">
                <a:latin typeface="Times New Roman" pitchFamily="18" charset="0"/>
                <a:cs typeface="Times New Roman" pitchFamily="18" charset="0"/>
              </a:rPr>
              <a:t>128 bytes of RAM storage</a:t>
            </a:r>
          </a:p>
          <a:p>
            <a:pPr algn="just"/>
            <a:r>
              <a:rPr lang="en-US" sz="2000" dirty="0">
                <a:latin typeface="Times New Roman" pitchFamily="18" charset="0"/>
                <a:cs typeface="Times New Roman" pitchFamily="18" charset="0"/>
              </a:rPr>
              <a:t>Two 16-bit timers </a:t>
            </a:r>
          </a:p>
          <a:p>
            <a:pPr algn="just"/>
            <a:r>
              <a:rPr lang="en-US" sz="2000" dirty="0">
                <a:latin typeface="Times New Roman" pitchFamily="18" charset="0"/>
                <a:cs typeface="Times New Roman" pitchFamily="18" charset="0"/>
              </a:rPr>
              <a:t>It consists of are four parallel 8-bit ports, which are programmable as well as addressable as per the requirement.</a:t>
            </a:r>
          </a:p>
          <a:p>
            <a:pPr algn="just"/>
            <a:r>
              <a:rPr lang="en-US" sz="2000" dirty="0">
                <a:latin typeface="Times New Roman" pitchFamily="18" charset="0"/>
                <a:cs typeface="Times New Roman" pitchFamily="18" charset="0"/>
              </a:rPr>
              <a:t>crystal frequency of 12 MHz.</a:t>
            </a:r>
          </a:p>
          <a:p>
            <a:pPr algn="just"/>
            <a:r>
              <a:rPr lang="en-US" sz="2000" dirty="0">
                <a:latin typeface="Times New Roman" pitchFamily="18" charset="0"/>
                <a:cs typeface="Times New Roman" pitchFamily="18" charset="0"/>
              </a:rPr>
              <a:t>8 bit Stack Pointer</a:t>
            </a:r>
          </a:p>
          <a:p>
            <a:pPr algn="just"/>
            <a:r>
              <a:rPr lang="en-US" sz="2000" dirty="0">
                <a:latin typeface="Times New Roman" pitchFamily="18" charset="0"/>
                <a:cs typeface="Times New Roman" pitchFamily="18" charset="0"/>
              </a:rPr>
              <a:t>8 bit data bus</a:t>
            </a:r>
          </a:p>
          <a:p>
            <a:pPr algn="just"/>
            <a:r>
              <a:rPr lang="en-US" sz="2000" dirty="0">
                <a:latin typeface="Times New Roman" pitchFamily="18" charset="0"/>
                <a:cs typeface="Times New Roman" pitchFamily="18" charset="0"/>
              </a:rPr>
              <a:t>16 bit address bus</a:t>
            </a:r>
          </a:p>
          <a:p>
            <a:pPr algn="just"/>
            <a:endParaRPr lang="en-US" sz="1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Features of Microcontroller</a:t>
            </a:r>
            <a:endParaRPr lang="en-US" sz="3600" dirty="0"/>
          </a:p>
        </p:txBody>
      </p:sp>
      <p:sp>
        <p:nvSpPr>
          <p:cNvPr id="3" name="Content Placeholder 2"/>
          <p:cNvSpPr>
            <a:spLocks noGrp="1"/>
          </p:cNvSpPr>
          <p:nvPr>
            <p:ph idx="1"/>
          </p:nvPr>
        </p:nvSpPr>
        <p:spPr/>
        <p:txBody>
          <a:bodyPr>
            <a:normAutofit/>
          </a:bodyPr>
          <a:lstStyle/>
          <a:p>
            <a:pPr algn="just"/>
            <a:r>
              <a:rPr lang="en-US" sz="2400" dirty="0">
                <a:latin typeface="Times New Roman" pitchFamily="18" charset="0"/>
                <a:cs typeface="Times New Roman" pitchFamily="18" charset="0"/>
              </a:rPr>
              <a:t>64K program memory space</a:t>
            </a:r>
          </a:p>
          <a:p>
            <a:pPr algn="just"/>
            <a:r>
              <a:rPr lang="en-US" sz="2400" dirty="0">
                <a:latin typeface="Times New Roman" pitchFamily="18" charset="0"/>
                <a:cs typeface="Times New Roman" pitchFamily="18" charset="0"/>
              </a:rPr>
              <a:t>64K data memory space</a:t>
            </a:r>
          </a:p>
          <a:p>
            <a:pPr algn="just"/>
            <a:r>
              <a:rPr lang="en-US" sz="2400" dirty="0">
                <a:latin typeface="Times New Roman" pitchFamily="18" charset="0"/>
                <a:cs typeface="Times New Roman" pitchFamily="18" charset="0"/>
              </a:rPr>
              <a:t>4 byte bidirectional input/output port (P0-P3)</a:t>
            </a:r>
          </a:p>
          <a:p>
            <a:pPr algn="just"/>
            <a:r>
              <a:rPr lang="en-US" sz="2400" dirty="0">
                <a:latin typeface="Times New Roman" pitchFamily="18" charset="0"/>
                <a:cs typeface="Times New Roman" pitchFamily="18" charset="0"/>
              </a:rPr>
              <a:t>UART(serial Port)</a:t>
            </a:r>
          </a:p>
          <a:p>
            <a:pPr algn="just"/>
            <a:r>
              <a:rPr lang="en-US" sz="2400" dirty="0">
                <a:latin typeface="Times New Roman" pitchFamily="18" charset="0"/>
                <a:cs typeface="Times New Roman" pitchFamily="18" charset="0"/>
              </a:rPr>
              <a:t>Two external and three internal interrupt</a:t>
            </a:r>
          </a:p>
          <a:p>
            <a:pPr algn="just"/>
            <a:r>
              <a:rPr lang="en-US" sz="2400" dirty="0">
                <a:latin typeface="Times New Roman" pitchFamily="18" charset="0"/>
                <a:cs typeface="Times New Roman" pitchFamily="18" charset="0"/>
              </a:rPr>
              <a:t>Power saving mode</a:t>
            </a:r>
          </a:p>
          <a:p>
            <a:pPr algn="just"/>
            <a:r>
              <a:rPr lang="en-US" sz="2400" dirty="0">
                <a:latin typeface="Times New Roman" pitchFamily="18" charset="0"/>
                <a:cs typeface="Times New Roman" pitchFamily="18" charset="0"/>
              </a:rPr>
              <a:t>8 bit CPU with register A and register B</a:t>
            </a:r>
          </a:p>
          <a:p>
            <a:pPr algn="just"/>
            <a:r>
              <a:rPr lang="en-US" sz="2400" dirty="0">
                <a:latin typeface="Times New Roman" pitchFamily="18" charset="0"/>
                <a:cs typeface="Times New Roman" pitchFamily="18" charset="0"/>
              </a:rPr>
              <a:t>8 bit program status word</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a:t>Architecture of Microcontroller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052736"/>
            <a:ext cx="7632848" cy="5688632"/>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TotalTime>
  <Words>4933</Words>
  <Application>Microsoft Office PowerPoint</Application>
  <PresentationFormat>On-screen Show (4:3)</PresentationFormat>
  <Paragraphs>367</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Times New Roman</vt:lpstr>
      <vt:lpstr>Wingdings</vt:lpstr>
      <vt:lpstr>Office Theme</vt:lpstr>
      <vt:lpstr>Microcontrollers Semester- 5th Electronics and Communication Engg.</vt:lpstr>
      <vt:lpstr>CHAPTER - 1</vt:lpstr>
      <vt:lpstr>MICROCONTROLLER</vt:lpstr>
      <vt:lpstr>PowerPoint Presentation</vt:lpstr>
      <vt:lpstr>Difference between microprocessor and microcontroller</vt:lpstr>
      <vt:lpstr>Applications</vt:lpstr>
      <vt:lpstr>Features of Microcontroller</vt:lpstr>
      <vt:lpstr>Features of Microcontroller</vt:lpstr>
      <vt:lpstr>Architecture of Microcontroller</vt:lpstr>
      <vt:lpstr>Memory</vt:lpstr>
      <vt:lpstr>BUS</vt:lpstr>
      <vt:lpstr>I/O PORT</vt:lpstr>
      <vt:lpstr>COUNTERS/TIMERS</vt:lpstr>
      <vt:lpstr>Program Counter</vt:lpstr>
      <vt:lpstr>Data Pointer</vt:lpstr>
      <vt:lpstr>Program Status Word (PSW)</vt:lpstr>
      <vt:lpstr>Program Status Word (PSW)</vt:lpstr>
      <vt:lpstr>Program Status Word (PSW)</vt:lpstr>
      <vt:lpstr>Program Status Word (PSW)</vt:lpstr>
      <vt:lpstr>Program Status Word (PSW)</vt:lpstr>
      <vt:lpstr>Stack Pointer</vt:lpstr>
      <vt:lpstr>Register A and B</vt:lpstr>
      <vt:lpstr>Special Function Registers</vt:lpstr>
      <vt:lpstr>Special Function Registers</vt:lpstr>
      <vt:lpstr>Special Function Registers</vt:lpstr>
      <vt:lpstr>Chapter 2</vt:lpstr>
      <vt:lpstr>Instruction sets of 8051</vt:lpstr>
      <vt:lpstr>Addressing Modes</vt:lpstr>
      <vt:lpstr>PowerPoint Presentation</vt:lpstr>
      <vt:lpstr>PowerPoint Presentation</vt:lpstr>
      <vt:lpstr>Timer Operation of 8051 MC</vt:lpstr>
      <vt:lpstr>PowerPoint Presentation</vt:lpstr>
      <vt:lpstr>PowerPoint Presentation</vt:lpstr>
      <vt:lpstr>Interrupts in 8051</vt:lpstr>
      <vt:lpstr>Chapter 3</vt:lpstr>
      <vt:lpstr>PowerPoint Presentation</vt:lpstr>
      <vt:lpstr>PowerPoint Presentation</vt:lpstr>
      <vt:lpstr> Assembler Operation  The assembly language is a fully hardware related programming language. The embedded designers must have sufficient knowledge on hardware of particular processor or controllers before writing the program. The assembly language is developed by mnemonics; therefore, users cannot understand it easily to modify the program. Microcontrollers or processors  can understand only binary language in the form of ‘0s or 1s’; An assembler converts the assembly language to binary language, and then stores it in the microcontroller memory to perform the specific task.</vt:lpstr>
      <vt:lpstr>PowerPoint Presentation</vt:lpstr>
      <vt:lpstr>Chapter 4</vt:lpstr>
      <vt:lpstr>PowerPoint Presentation</vt:lpstr>
      <vt:lpstr>PowerPoint Presentation</vt:lpstr>
      <vt:lpstr>Seven Segment Interfacing with 8051</vt:lpstr>
      <vt:lpstr>   </vt:lpstr>
      <vt:lpstr>LCD Interfacing with 8051</vt:lpstr>
      <vt:lpstr>PowerPoint Presentation</vt:lpstr>
      <vt:lpstr>D/A Interfacing with 8051</vt:lpstr>
      <vt:lpstr>PowerPoint Presentation</vt:lpstr>
      <vt:lpstr>A/D Interfacing with 8051</vt:lpstr>
      <vt:lpstr>PowerPoint Presentation</vt:lpstr>
      <vt:lpstr>PowerPoint Presentation</vt:lpstr>
      <vt:lpstr>RTC Interfacing with 8051</vt:lpstr>
      <vt:lpstr>PowerPoint Presentation</vt:lpstr>
      <vt:lpstr>Chapter 5</vt:lpstr>
      <vt:lpstr>PIC (Peripheral Interface Controller)</vt:lpstr>
      <vt:lpstr>Pin Diagram of PIC</vt:lpstr>
      <vt:lpstr>PowerPoint Presentation</vt:lpstr>
      <vt:lpstr>PowerPoint Presentation</vt:lpstr>
      <vt:lpstr>Features of PIC</vt:lpstr>
      <vt:lpstr>Advantages</vt:lpstr>
      <vt:lpstr>Applications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Microcontroller series (MCS) – 51 Overview</dc:title>
  <dc:creator>DELLPC9</dc:creator>
  <cp:lastModifiedBy>hp</cp:lastModifiedBy>
  <cp:revision>179</cp:revision>
  <dcterms:created xsi:type="dcterms:W3CDTF">2020-09-09T03:46:31Z</dcterms:created>
  <dcterms:modified xsi:type="dcterms:W3CDTF">2023-09-14T11:07:48Z</dcterms:modified>
</cp:coreProperties>
</file>